
<file path=[Content_Types].xml><?xml version="1.0" encoding="utf-8"?>
<Types xmlns="http://schemas.openxmlformats.org/package/2006/content-types">
  <Default Extension="jpeg" ContentType="image/jpeg"/>
  <Default Extension="JPG" ContentType="image/.jpg"/>
  <Default Extension="png" ContentType="image/png"/>
  <Default Extension="emf" ContentType="image/x-emf"/>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handoutMasterIdLst>
    <p:handoutMasterId r:id="rId88"/>
  </p:handoutMasterIdLst>
  <p:sldIdLst>
    <p:sldId id="297" r:id="rId3"/>
    <p:sldId id="528" r:id="rId4"/>
    <p:sldId id="529" r:id="rId5"/>
    <p:sldId id="324" r:id="rId6"/>
    <p:sldId id="535" r:id="rId7"/>
    <p:sldId id="530" r:id="rId8"/>
    <p:sldId id="484" r:id="rId9"/>
    <p:sldId id="485" r:id="rId10"/>
    <p:sldId id="486" r:id="rId11"/>
    <p:sldId id="480" r:id="rId12"/>
    <p:sldId id="534" r:id="rId13"/>
    <p:sldId id="531" r:id="rId14"/>
    <p:sldId id="533" r:id="rId15"/>
    <p:sldId id="532" r:id="rId16"/>
    <p:sldId id="497" r:id="rId17"/>
    <p:sldId id="488" r:id="rId18"/>
    <p:sldId id="490" r:id="rId19"/>
    <p:sldId id="491" r:id="rId20"/>
    <p:sldId id="505" r:id="rId21"/>
    <p:sldId id="506" r:id="rId22"/>
    <p:sldId id="507" r:id="rId23"/>
    <p:sldId id="536" r:id="rId24"/>
    <p:sldId id="435" r:id="rId25"/>
    <p:sldId id="439" r:id="rId26"/>
    <p:sldId id="527" r:id="rId27"/>
    <p:sldId id="537" r:id="rId28"/>
    <p:sldId id="538" r:id="rId29"/>
    <p:sldId id="539" r:id="rId30"/>
    <p:sldId id="544" r:id="rId31"/>
    <p:sldId id="325" r:id="rId32"/>
    <p:sldId id="525" r:id="rId33"/>
    <p:sldId id="335" r:id="rId34"/>
    <p:sldId id="441" r:id="rId35"/>
    <p:sldId id="521" r:id="rId36"/>
    <p:sldId id="543" r:id="rId37"/>
    <p:sldId id="334" r:id="rId38"/>
    <p:sldId id="499" r:id="rId39"/>
    <p:sldId id="526" r:id="rId40"/>
    <p:sldId id="541" r:id="rId41"/>
    <p:sldId id="501" r:id="rId42"/>
    <p:sldId id="503" r:id="rId43"/>
    <p:sldId id="524" r:id="rId44"/>
    <p:sldId id="500" r:id="rId45"/>
    <p:sldId id="357" r:id="rId46"/>
    <p:sldId id="520" r:id="rId47"/>
    <p:sldId id="545" r:id="rId48"/>
    <p:sldId id="492" r:id="rId49"/>
    <p:sldId id="355" r:id="rId50"/>
    <p:sldId id="362" r:id="rId51"/>
    <p:sldId id="361" r:id="rId52"/>
    <p:sldId id="365" r:id="rId53"/>
    <p:sldId id="371" r:id="rId54"/>
    <p:sldId id="369" r:id="rId55"/>
    <p:sldId id="376" r:id="rId56"/>
    <p:sldId id="546" r:id="rId57"/>
    <p:sldId id="375" r:id="rId58"/>
    <p:sldId id="453" r:id="rId59"/>
    <p:sldId id="454" r:id="rId60"/>
    <p:sldId id="457" r:id="rId61"/>
    <p:sldId id="523" r:id="rId62"/>
    <p:sldId id="377" r:id="rId63"/>
    <p:sldId id="429" r:id="rId64"/>
    <p:sldId id="373" r:id="rId65"/>
    <p:sldId id="372" r:id="rId66"/>
    <p:sldId id="547" r:id="rId67"/>
    <p:sldId id="468" r:id="rId68"/>
    <p:sldId id="508" r:id="rId69"/>
    <p:sldId id="548" r:id="rId70"/>
    <p:sldId id="452" r:id="rId71"/>
    <p:sldId id="549" r:id="rId72"/>
    <p:sldId id="550" r:id="rId73"/>
    <p:sldId id="449" r:id="rId74"/>
    <p:sldId id="551" r:id="rId75"/>
    <p:sldId id="390" r:id="rId76"/>
    <p:sldId id="387" r:id="rId77"/>
    <p:sldId id="460" r:id="rId78"/>
    <p:sldId id="514" r:id="rId79"/>
    <p:sldId id="519" r:id="rId80"/>
    <p:sldId id="552" r:id="rId81"/>
    <p:sldId id="516" r:id="rId82"/>
    <p:sldId id="553" r:id="rId83"/>
    <p:sldId id="517" r:id="rId84"/>
    <p:sldId id="518" r:id="rId85"/>
    <p:sldId id="554" r:id="rId86"/>
    <p:sldId id="542" r:id="rId87"/>
  </p:sldIdLst>
  <p:sldSz cx="9144000" cy="6858000" type="screen4x3"/>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689" autoAdjust="0"/>
    <p:restoredTop sz="95109" autoAdjust="0"/>
  </p:normalViewPr>
  <p:slideViewPr>
    <p:cSldViewPr>
      <p:cViewPr varScale="1">
        <p:scale>
          <a:sx n="59" d="100"/>
          <a:sy n="59" d="100"/>
        </p:scale>
        <p:origin x="1536" y="52"/>
      </p:cViewPr>
      <p:guideLst>
        <p:guide orient="horz" pos="2160"/>
        <p:guide pos="2880"/>
      </p:guideLst>
    </p:cSldViewPr>
  </p:slideViewPr>
  <p:outlineViewPr>
    <p:cViewPr>
      <p:scale>
        <a:sx n="33" d="100"/>
        <a:sy n="33" d="100"/>
      </p:scale>
      <p:origin x="0" y="11152"/>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1" Type="http://schemas.openxmlformats.org/officeDocument/2006/relationships/tableStyles" Target="tableStyles.xml"/><Relationship Id="rId90" Type="http://schemas.openxmlformats.org/officeDocument/2006/relationships/viewProps" Target="viewProps.xml"/><Relationship Id="rId9" Type="http://schemas.openxmlformats.org/officeDocument/2006/relationships/slide" Target="slides/slide7.xml"/><Relationship Id="rId89" Type="http://schemas.openxmlformats.org/officeDocument/2006/relationships/presProps" Target="presProps.xml"/><Relationship Id="rId88" Type="http://schemas.openxmlformats.org/officeDocument/2006/relationships/handoutMaster" Target="handoutMasters/handoutMaster1.xml"/><Relationship Id="rId87" Type="http://schemas.openxmlformats.org/officeDocument/2006/relationships/slide" Target="slides/slide85.xml"/><Relationship Id="rId86" Type="http://schemas.openxmlformats.org/officeDocument/2006/relationships/slide" Target="slides/slide84.xml"/><Relationship Id="rId85" Type="http://schemas.openxmlformats.org/officeDocument/2006/relationships/slide" Target="slides/slide83.xml"/><Relationship Id="rId84" Type="http://schemas.openxmlformats.org/officeDocument/2006/relationships/slide" Target="slides/slide82.xml"/><Relationship Id="rId83" Type="http://schemas.openxmlformats.org/officeDocument/2006/relationships/slide" Target="slides/slide81.xml"/><Relationship Id="rId82" Type="http://schemas.openxmlformats.org/officeDocument/2006/relationships/slide" Target="slides/slide80.xml"/><Relationship Id="rId81" Type="http://schemas.openxmlformats.org/officeDocument/2006/relationships/slide" Target="slides/slide79.xml"/><Relationship Id="rId80" Type="http://schemas.openxmlformats.org/officeDocument/2006/relationships/slide" Target="slides/slide78.xml"/><Relationship Id="rId8" Type="http://schemas.openxmlformats.org/officeDocument/2006/relationships/slide" Target="slides/slide6.xml"/><Relationship Id="rId79" Type="http://schemas.openxmlformats.org/officeDocument/2006/relationships/slide" Target="slides/slide77.xml"/><Relationship Id="rId78" Type="http://schemas.openxmlformats.org/officeDocument/2006/relationships/slide" Target="slides/slide76.xml"/><Relationship Id="rId77" Type="http://schemas.openxmlformats.org/officeDocument/2006/relationships/slide" Target="slides/slide75.xml"/><Relationship Id="rId76" Type="http://schemas.openxmlformats.org/officeDocument/2006/relationships/slide" Target="slides/slide74.xml"/><Relationship Id="rId75" Type="http://schemas.openxmlformats.org/officeDocument/2006/relationships/slide" Target="slides/slide73.xml"/><Relationship Id="rId74" Type="http://schemas.openxmlformats.org/officeDocument/2006/relationships/slide" Target="slides/slide72.xml"/><Relationship Id="rId73" Type="http://schemas.openxmlformats.org/officeDocument/2006/relationships/slide" Target="slides/slide71.xml"/><Relationship Id="rId72" Type="http://schemas.openxmlformats.org/officeDocument/2006/relationships/slide" Target="slides/slide70.xml"/><Relationship Id="rId71" Type="http://schemas.openxmlformats.org/officeDocument/2006/relationships/slide" Target="slides/slide69.xml"/><Relationship Id="rId70" Type="http://schemas.openxmlformats.org/officeDocument/2006/relationships/slide" Target="slides/slide68.xml"/><Relationship Id="rId7" Type="http://schemas.openxmlformats.org/officeDocument/2006/relationships/slide" Target="slides/slide5.xml"/><Relationship Id="rId69" Type="http://schemas.openxmlformats.org/officeDocument/2006/relationships/slide" Target="slides/slide67.xml"/><Relationship Id="rId68" Type="http://schemas.openxmlformats.org/officeDocument/2006/relationships/slide" Target="slides/slide66.xml"/><Relationship Id="rId67" Type="http://schemas.openxmlformats.org/officeDocument/2006/relationships/slide" Target="slides/slide65.xml"/><Relationship Id="rId66" Type="http://schemas.openxmlformats.org/officeDocument/2006/relationships/slide" Target="slides/slide64.xml"/><Relationship Id="rId65" Type="http://schemas.openxmlformats.org/officeDocument/2006/relationships/slide" Target="slides/slide63.xml"/><Relationship Id="rId64" Type="http://schemas.openxmlformats.org/officeDocument/2006/relationships/slide" Target="slides/slide62.xml"/><Relationship Id="rId63" Type="http://schemas.openxmlformats.org/officeDocument/2006/relationships/slide" Target="slides/slide61.xml"/><Relationship Id="rId62" Type="http://schemas.openxmlformats.org/officeDocument/2006/relationships/slide" Target="slides/slide60.xml"/><Relationship Id="rId61" Type="http://schemas.openxmlformats.org/officeDocument/2006/relationships/slide" Target="slides/slide59.xml"/><Relationship Id="rId60" Type="http://schemas.openxmlformats.org/officeDocument/2006/relationships/slide" Target="slides/slide58.xml"/><Relationship Id="rId6" Type="http://schemas.openxmlformats.org/officeDocument/2006/relationships/slide" Target="slides/slide4.xml"/><Relationship Id="rId59" Type="http://schemas.openxmlformats.org/officeDocument/2006/relationships/slide" Target="slides/slide57.xml"/><Relationship Id="rId58" Type="http://schemas.openxmlformats.org/officeDocument/2006/relationships/slide" Target="slides/slide56.xml"/><Relationship Id="rId57" Type="http://schemas.openxmlformats.org/officeDocument/2006/relationships/slide" Target="slides/slide55.xml"/><Relationship Id="rId56" Type="http://schemas.openxmlformats.org/officeDocument/2006/relationships/slide" Target="slides/slide54.xml"/><Relationship Id="rId55" Type="http://schemas.openxmlformats.org/officeDocument/2006/relationships/slide" Target="slides/slide53.xml"/><Relationship Id="rId54" Type="http://schemas.openxmlformats.org/officeDocument/2006/relationships/slide" Target="slides/slide52.xml"/><Relationship Id="rId53" Type="http://schemas.openxmlformats.org/officeDocument/2006/relationships/slide" Target="slides/slide51.xml"/><Relationship Id="rId52" Type="http://schemas.openxmlformats.org/officeDocument/2006/relationships/slide" Target="slides/slide50.xml"/><Relationship Id="rId51" Type="http://schemas.openxmlformats.org/officeDocument/2006/relationships/slide" Target="slides/slide49.xml"/><Relationship Id="rId50" Type="http://schemas.openxmlformats.org/officeDocument/2006/relationships/slide" Target="slides/slide48.xml"/><Relationship Id="rId5" Type="http://schemas.openxmlformats.org/officeDocument/2006/relationships/slide" Target="slides/slide3.xml"/><Relationship Id="rId49" Type="http://schemas.openxmlformats.org/officeDocument/2006/relationships/slide" Target="slides/slide47.xml"/><Relationship Id="rId48" Type="http://schemas.openxmlformats.org/officeDocument/2006/relationships/slide" Target="slides/slide46.xml"/><Relationship Id="rId47" Type="http://schemas.openxmlformats.org/officeDocument/2006/relationships/slide" Target="slides/slide45.xml"/><Relationship Id="rId46" Type="http://schemas.openxmlformats.org/officeDocument/2006/relationships/slide" Target="slides/slide44.xml"/><Relationship Id="rId45" Type="http://schemas.openxmlformats.org/officeDocument/2006/relationships/slide" Target="slides/slide43.xml"/><Relationship Id="rId44" Type="http://schemas.openxmlformats.org/officeDocument/2006/relationships/slide" Target="slides/slide42.xml"/><Relationship Id="rId43" Type="http://schemas.openxmlformats.org/officeDocument/2006/relationships/slide" Target="slides/slide41.xml"/><Relationship Id="rId42" Type="http://schemas.openxmlformats.org/officeDocument/2006/relationships/slide" Target="slides/slide40.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70338" y="0"/>
            <a:ext cx="3038475" cy="465138"/>
          </a:xfrm>
          <a:prstGeom prst="rect">
            <a:avLst/>
          </a:prstGeom>
        </p:spPr>
        <p:txBody>
          <a:bodyPr vert="horz" lIns="91440" tIns="45720" rIns="91440" bIns="45720" rtlCol="0"/>
          <a:lstStyle>
            <a:lvl1pPr algn="r">
              <a:defRPr sz="1200"/>
            </a:lvl1pPr>
          </a:lstStyle>
          <a:p>
            <a:fld id="{5EBF699C-F370-4725-B54D-13BB3DA7B653}" type="datetimeFigureOut">
              <a:rPr lang="en-US" smtClean="0"/>
            </a:fld>
            <a:endParaRPr lang="en-US"/>
          </a:p>
        </p:txBody>
      </p:sp>
      <p:sp>
        <p:nvSpPr>
          <p:cNvPr id="4" name="Footer Placeholder 3"/>
          <p:cNvSpPr>
            <a:spLocks noGrp="1"/>
          </p:cNvSpPr>
          <p:nvPr>
            <p:ph type="ftr" sz="quarter" idx="2"/>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70338" y="8829675"/>
            <a:ext cx="3038475" cy="465138"/>
          </a:xfrm>
          <a:prstGeom prst="rect">
            <a:avLst/>
          </a:prstGeom>
        </p:spPr>
        <p:txBody>
          <a:bodyPr vert="horz" lIns="91440" tIns="45720" rIns="91440" bIns="45720" rtlCol="0" anchor="b"/>
          <a:lstStyle>
            <a:lvl1pPr algn="r">
              <a:defRPr sz="1200"/>
            </a:lvl1pPr>
          </a:lstStyle>
          <a:p>
            <a:fld id="{EE925701-A906-44DD-AFDC-B6B1F8A3714E}" type="slidenum">
              <a:rPr lang="en-US" smtClean="0"/>
            </a:fld>
            <a:endParaRPr lang="en-US"/>
          </a:p>
        </p:txBody>
      </p:sp>
    </p:spTree>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1.jpeg"/><Relationship Id="rId1" Type="http://schemas.openxmlformats.org/officeDocument/2006/relationships/image" Target="../media/image10.jpe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jpe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jpe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5.png"/><Relationship Id="rId1"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png"/></Relationships>
</file>

<file path=ppt/slides/_rels/slide2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image" Target="../media/image19.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3.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png"/><Relationship Id="rId1" Type="http://schemas.openxmlformats.org/officeDocument/2006/relationships/image" Target="../media/image1.png"/></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5.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6.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8.png"/><Relationship Id="rId1" Type="http://schemas.openxmlformats.org/officeDocument/2006/relationships/image" Target="../media/image27.png"/></Relationships>
</file>

<file path=ppt/slides/_rels/slide3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image" Target="../media/image29.pn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33.png"/><Relationship Id="rId1" Type="http://schemas.openxmlformats.org/officeDocument/2006/relationships/image" Target="../media/image32.jpe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4.jpe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5.jpeg"/></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7.jpeg"/><Relationship Id="rId1" Type="http://schemas.openxmlformats.org/officeDocument/2006/relationships/image" Target="../media/image36.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8.jpe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0.png"/><Relationship Id="rId1" Type="http://schemas.openxmlformats.org/officeDocument/2006/relationships/image" Target="../media/image3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1.jpeg"/></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2.png"/></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3.jpeg"/></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4.png"/></Relationships>
</file>

<file path=ppt/slides/_rels/slide48.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image" Target="../media/image51.png"/><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image" Target="../media/image45.png"/></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3.png"/><Relationship Id="rId1" Type="http://schemas.openxmlformats.org/officeDocument/2006/relationships/image" Target="../media/image52.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png"/><Relationship Id="rId1" Type="http://schemas.openxmlformats.org/officeDocument/2006/relationships/image" Target="../media/image3.jpeg"/></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4.png"/></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6.png"/><Relationship Id="rId1" Type="http://schemas.openxmlformats.org/officeDocument/2006/relationships/image" Target="../media/image55.png"/></Relationships>
</file>

<file path=ppt/slides/_rels/slide5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7.emf"/></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9.png"/><Relationship Id="rId1" Type="http://schemas.openxmlformats.org/officeDocument/2006/relationships/image" Target="../media/image58.png"/></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0.jpeg"/></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1.emf"/></Relationships>
</file>

<file path=ppt/slides/_rels/slide5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3.png"/><Relationship Id="rId1" Type="http://schemas.openxmlformats.org/officeDocument/2006/relationships/image" Target="../media/image62.png"/></Relationships>
</file>

<file path=ppt/slides/_rels/slide5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5.GIF"/><Relationship Id="rId1" Type="http://schemas.openxmlformats.org/officeDocument/2006/relationships/image" Target="../media/image64.png"/></Relationships>
</file>

<file path=ppt/slides/_rels/slide5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7.png"/><Relationship Id="rId1" Type="http://schemas.openxmlformats.org/officeDocument/2006/relationships/image" Target="../media/image66.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https://www.allaboutcircuits.com/video-lectures/wire-and-cable/" TargetMode="External"/></Relationships>
</file>

<file path=ppt/slides/_rels/slide6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8.jpeg"/></Relationships>
</file>

<file path=ppt/slides/_rels/slide6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0.png"/><Relationship Id="rId1" Type="http://schemas.openxmlformats.org/officeDocument/2006/relationships/image" Target="../media/image69.png"/></Relationships>
</file>

<file path=ppt/slides/_rels/slide6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2.emf"/><Relationship Id="rId1" Type="http://schemas.openxmlformats.org/officeDocument/2006/relationships/image" Target="../media/image71.png"/></Relationships>
</file>

<file path=ppt/slides/_rels/slide6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3.png"/></Relationships>
</file>

<file path=ppt/slides/_rels/slide6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4.png"/></Relationships>
</file>

<file path=ppt/slides/_rels/slide6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5.emf"/></Relationships>
</file>

<file path=ppt/slides/_rels/slide66.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hyperlink" Target="https://www.electrical4u.com/wheatstone-bridge-circuit-theory-and-principle/" TargetMode="External"/><Relationship Id="rId4" Type="http://schemas.openxmlformats.org/officeDocument/2006/relationships/hyperlink" Target="https://www.electrical4u.com/best-arduino-starter-kit/" TargetMode="External"/><Relationship Id="rId3" Type="http://schemas.openxmlformats.org/officeDocument/2006/relationships/hyperlink" Target="https://www.electrical4u.com/electrical-engineering-materials/" TargetMode="External"/><Relationship Id="rId2" Type="http://schemas.openxmlformats.org/officeDocument/2006/relationships/hyperlink" Target="https://www.electrical4u.com/battery-working-principle-of-batteries/" TargetMode="External"/><Relationship Id="rId1" Type="http://schemas.openxmlformats.org/officeDocument/2006/relationships/hyperlink" Target="https://www.electrical4u.com/surge-protection-and-lightning-arrester-surge-arrester/" TargetMode="External"/></Relationships>
</file>

<file path=ppt/slides/_rels/slide6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76.png"/></Relationships>
</file>

<file path=ppt/slides/_rels/slide6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7.emf"/></Relationships>
</file>

<file path=ppt/slides/_rels/slide6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8.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7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9.emf"/></Relationships>
</file>

<file path=ppt/slides/_rels/slide7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0.emf"/></Relationships>
</file>

<file path=ppt/slides/_rels/slide7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1.png"/></Relationships>
</file>

<file path=ppt/slides/_rels/slide7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2.png"/></Relationships>
</file>

<file path=ppt/slides/_rels/slide7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3.png"/></Relationships>
</file>

<file path=ppt/slides/_rels/slide7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5.jpeg"/><Relationship Id="rId1" Type="http://schemas.openxmlformats.org/officeDocument/2006/relationships/image" Target="../media/image84.png"/></Relationships>
</file>

<file path=ppt/slides/_rels/slide7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image" Target="../media/image86.png"/></Relationships>
</file>

<file path=ppt/slides/_rels/slide7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9.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jpe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0.emf"/></Relationships>
</file>

<file path=ppt/slides/_rels/slide8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1.png"/></Relationships>
</file>

<file path=ppt/slides/_rels/slide8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2.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457200"/>
            <a:ext cx="7772400" cy="1470025"/>
          </a:xfrm>
        </p:spPr>
        <p:txBody>
          <a:bodyPr>
            <a:normAutofit fontScale="90000"/>
          </a:bodyPr>
          <a:lstStyle/>
          <a:p>
            <a:r>
              <a:rPr lang="en-US" dirty="0">
                <a:solidFill>
                  <a:srgbClr val="FF0000"/>
                </a:solidFill>
                <a:latin typeface="Arial Rounded MT Bold" panose="020F0704030504030204" pitchFamily="34" charset="0"/>
              </a:rPr>
              <a:t>Sensors and Automation</a:t>
            </a:r>
            <a:br>
              <a:rPr lang="en-US" dirty="0">
                <a:solidFill>
                  <a:srgbClr val="FF0000"/>
                </a:solidFill>
                <a:latin typeface="Arial Rounded MT Bold" panose="020F0704030504030204" pitchFamily="34" charset="0"/>
              </a:rPr>
            </a:br>
            <a:r>
              <a:rPr lang="en-US" sz="2200" b="1" i="1" dirty="0">
                <a:solidFill>
                  <a:srgbClr val="FF0000"/>
                </a:solidFill>
                <a:latin typeface="Aparajita" pitchFamily="34" charset="0"/>
                <a:cs typeface="Aparajita" pitchFamily="34" charset="0"/>
              </a:rPr>
              <a:t>(Interdisciplinary Foundation Course–II)</a:t>
            </a:r>
            <a:br>
              <a:rPr lang="en-US" sz="2200" b="1" i="1" dirty="0">
                <a:solidFill>
                  <a:srgbClr val="FF0000"/>
                </a:solidFill>
                <a:latin typeface="Aparajita" pitchFamily="34" charset="0"/>
                <a:cs typeface="Aparajita" pitchFamily="34" charset="0"/>
              </a:rPr>
            </a:br>
            <a:r>
              <a:rPr lang="en-US" sz="2700" b="1" i="1" dirty="0">
                <a:solidFill>
                  <a:srgbClr val="FF0000"/>
                </a:solidFill>
                <a:latin typeface="Aparajita" pitchFamily="34" charset="0"/>
                <a:cs typeface="Aparajita" pitchFamily="34" charset="0"/>
              </a:rPr>
              <a:t>Theory Session</a:t>
            </a:r>
            <a:br>
              <a:rPr lang="en-US" dirty="0"/>
            </a:br>
            <a:endParaRPr lang="en-US" dirty="0">
              <a:latin typeface="Arial Rounded MT Bold" panose="020F0704030504030204" pitchFamily="34" charset="0"/>
            </a:endParaRPr>
          </a:p>
        </p:txBody>
      </p:sp>
      <p:sp>
        <p:nvSpPr>
          <p:cNvPr id="3" name="Subtitle 2"/>
          <p:cNvSpPr>
            <a:spLocks noGrp="1"/>
          </p:cNvSpPr>
          <p:nvPr>
            <p:ph type="subTitle" idx="1"/>
          </p:nvPr>
        </p:nvSpPr>
        <p:spPr>
          <a:xfrm>
            <a:off x="990600" y="1752600"/>
            <a:ext cx="6858000" cy="2808288"/>
          </a:xfrm>
        </p:spPr>
        <p:txBody>
          <a:bodyPr>
            <a:normAutofit/>
          </a:bodyPr>
          <a:lstStyle/>
          <a:p>
            <a:r>
              <a:rPr lang="en-US" dirty="0">
                <a:solidFill>
                  <a:schemeClr val="accent2">
                    <a:lumMod val="50000"/>
                  </a:schemeClr>
                </a:solidFill>
              </a:rPr>
              <a:t>Electrical Transducers/Sensors</a:t>
            </a:r>
            <a:endParaRPr lang="en-US" dirty="0">
              <a:solidFill>
                <a:schemeClr val="accent2">
                  <a:lumMod val="50000"/>
                </a:schemeClr>
              </a:solidFill>
            </a:endParaRPr>
          </a:p>
          <a:p>
            <a:pPr marL="514350" indent="-514350" algn="l">
              <a:buAutoNum type="arabicPeriod"/>
            </a:pPr>
            <a:r>
              <a:rPr lang="en-US" dirty="0">
                <a:solidFill>
                  <a:schemeClr val="accent2">
                    <a:lumMod val="50000"/>
                  </a:schemeClr>
                </a:solidFill>
              </a:rPr>
              <a:t>Resistance type</a:t>
            </a:r>
            <a:endParaRPr lang="en-US" dirty="0">
              <a:solidFill>
                <a:schemeClr val="accent2">
                  <a:lumMod val="50000"/>
                </a:schemeClr>
              </a:solidFill>
            </a:endParaRPr>
          </a:p>
          <a:p>
            <a:pPr marL="514350" indent="-514350" algn="l">
              <a:buAutoNum type="arabicPeriod"/>
            </a:pPr>
            <a:r>
              <a:rPr lang="en-US" dirty="0">
                <a:solidFill>
                  <a:schemeClr val="accent2">
                    <a:lumMod val="50000"/>
                  </a:schemeClr>
                </a:solidFill>
              </a:rPr>
              <a:t>Inductive Type</a:t>
            </a:r>
            <a:endParaRPr lang="en-US" dirty="0">
              <a:solidFill>
                <a:schemeClr val="accent2">
                  <a:lumMod val="50000"/>
                </a:schemeClr>
              </a:solidFill>
            </a:endParaRPr>
          </a:p>
          <a:p>
            <a:pPr marL="514350" indent="-514350" algn="l">
              <a:buAutoNum type="arabicPeriod"/>
            </a:pPr>
            <a:r>
              <a:rPr lang="en-US" dirty="0">
                <a:solidFill>
                  <a:schemeClr val="accent2">
                    <a:lumMod val="50000"/>
                  </a:schemeClr>
                </a:solidFill>
              </a:rPr>
              <a:t>Capacitive Type</a:t>
            </a:r>
            <a:endParaRPr lang="en-US" dirty="0">
              <a:solidFill>
                <a:schemeClr val="accent2">
                  <a:lumMod val="50000"/>
                </a:schemeClr>
              </a:solidFill>
            </a:endParaRPr>
          </a:p>
          <a:p>
            <a:pPr marL="514350" indent="-514350">
              <a:buAutoNum type="arabicPeriod"/>
            </a:pPr>
            <a:endParaRPr lang="en-US" dirty="0">
              <a:solidFill>
                <a:schemeClr val="accent2">
                  <a:lumMod val="50000"/>
                </a:schemeClr>
              </a:solidFill>
              <a:latin typeface="Arial Rounded MT Bold" panose="020F0704030504030204" pitchFamily="34" charset="0"/>
            </a:endParaRPr>
          </a:p>
          <a:p>
            <a:endParaRPr lang="en-US" dirty="0">
              <a:solidFill>
                <a:schemeClr val="tx1"/>
              </a:solidFill>
              <a:latin typeface="Arial Rounded MT Bold" panose="020F0704030504030204"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1796" name="Picture 4" descr="What is an unbonded strain gauge? - Quora"/>
          <p:cNvPicPr>
            <a:picLocks noChangeAspect="1" noChangeArrowheads="1"/>
          </p:cNvPicPr>
          <p:nvPr/>
        </p:nvPicPr>
        <p:blipFill>
          <a:blip r:embed="rId1" cstate="print"/>
          <a:srcRect/>
          <a:stretch>
            <a:fillRect/>
          </a:stretch>
        </p:blipFill>
        <p:spPr bwMode="auto">
          <a:xfrm>
            <a:off x="533400" y="1752600"/>
            <a:ext cx="8077200" cy="4876800"/>
          </a:xfrm>
          <a:prstGeom prst="rect">
            <a:avLst/>
          </a:prstGeom>
          <a:noFill/>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76682" y="457200"/>
            <a:ext cx="8776283" cy="4467057"/>
          </a:xfrm>
          <a:prstGeom prst="rect">
            <a:avLst/>
          </a:prstGeom>
        </p:spPr>
        <p:txBody>
          <a:bodyPr wrap="square">
            <a:spAutoFit/>
          </a:bodyPr>
          <a:lstStyle/>
          <a:p>
            <a:pPr>
              <a:lnSpc>
                <a:spcPct val="150000"/>
              </a:lnSpc>
            </a:pPr>
            <a:r>
              <a:rPr lang="en-US" sz="2400" b="1" dirty="0">
                <a:solidFill>
                  <a:srgbClr val="FF0000"/>
                </a:solidFill>
              </a:rPr>
              <a:t>Application of </a:t>
            </a:r>
            <a:r>
              <a:rPr lang="en-US" sz="2400" b="1" dirty="0" err="1">
                <a:solidFill>
                  <a:srgbClr val="FF0000"/>
                </a:solidFill>
              </a:rPr>
              <a:t>Unbonded</a:t>
            </a:r>
            <a:r>
              <a:rPr lang="en-US" sz="2400" b="1" dirty="0">
                <a:solidFill>
                  <a:srgbClr val="FF0000"/>
                </a:solidFill>
              </a:rPr>
              <a:t> strain gauge:</a:t>
            </a:r>
            <a:endParaRPr lang="en-US" sz="2400" b="1" dirty="0">
              <a:solidFill>
                <a:srgbClr val="FF0000"/>
              </a:solidFill>
            </a:endParaRPr>
          </a:p>
          <a:p>
            <a:pPr marL="342900" indent="-342900">
              <a:lnSpc>
                <a:spcPct val="150000"/>
              </a:lnSpc>
              <a:buFont typeface="Arial" panose="020B0604020202020204" pitchFamily="34" charset="0"/>
              <a:buChar char="•"/>
            </a:pPr>
            <a:r>
              <a:rPr lang="en-US" sz="2400" dirty="0"/>
              <a:t>Places where the gauge is to be detached and used again and again.</a:t>
            </a:r>
            <a:endParaRPr lang="en-US" sz="2400" dirty="0"/>
          </a:p>
          <a:p>
            <a:pPr marL="342900" indent="-342900">
              <a:lnSpc>
                <a:spcPct val="150000"/>
              </a:lnSpc>
              <a:buFont typeface="Arial" panose="020B0604020202020204" pitchFamily="34" charset="0"/>
              <a:buChar char="•"/>
            </a:pPr>
            <a:r>
              <a:rPr lang="en-US" sz="2400" dirty="0"/>
              <a:t> Force, pressure and acceleration measurement.</a:t>
            </a:r>
            <a:endParaRPr lang="en-US" sz="2400" dirty="0"/>
          </a:p>
          <a:p>
            <a:pPr marL="342900" indent="-342900">
              <a:lnSpc>
                <a:spcPct val="150000"/>
              </a:lnSpc>
              <a:buFont typeface="Arial" panose="020B0604020202020204" pitchFamily="34" charset="0"/>
              <a:buChar char="•"/>
            </a:pPr>
            <a:endParaRPr lang="en-US" sz="2400" dirty="0"/>
          </a:p>
          <a:p>
            <a:pPr>
              <a:lnSpc>
                <a:spcPct val="150000"/>
              </a:lnSpc>
            </a:pPr>
            <a:r>
              <a:rPr lang="en-US" sz="2400" b="1" dirty="0">
                <a:solidFill>
                  <a:srgbClr val="FF0000"/>
                </a:solidFill>
              </a:rPr>
              <a:t>Advantages of </a:t>
            </a:r>
            <a:r>
              <a:rPr lang="en-US" sz="2400" b="1" dirty="0" err="1">
                <a:solidFill>
                  <a:srgbClr val="FF0000"/>
                </a:solidFill>
              </a:rPr>
              <a:t>Unbonded</a:t>
            </a:r>
            <a:r>
              <a:rPr lang="en-US" sz="2400" b="1" dirty="0">
                <a:solidFill>
                  <a:srgbClr val="FF0000"/>
                </a:solidFill>
              </a:rPr>
              <a:t> strain gauge:</a:t>
            </a:r>
            <a:endParaRPr lang="en-US" sz="2400" b="1" dirty="0">
              <a:solidFill>
                <a:srgbClr val="FF0000"/>
              </a:solidFill>
            </a:endParaRPr>
          </a:p>
          <a:p>
            <a:pPr>
              <a:lnSpc>
                <a:spcPct val="150000"/>
              </a:lnSpc>
              <a:buFont typeface="Arial" panose="020B0604020202020204" pitchFamily="34" charset="0"/>
              <a:buChar char="•"/>
            </a:pPr>
            <a:r>
              <a:rPr lang="en-US" sz="2400" dirty="0"/>
              <a:t>The range of this gauge is +/- 0.15% strain.</a:t>
            </a:r>
            <a:endParaRPr lang="en-US" sz="2400" dirty="0"/>
          </a:p>
          <a:p>
            <a:pPr>
              <a:lnSpc>
                <a:spcPct val="150000"/>
              </a:lnSpc>
              <a:buFont typeface="Arial" panose="020B0604020202020204" pitchFamily="34" charset="0"/>
              <a:buChar char="•"/>
            </a:pPr>
            <a:r>
              <a:rPr lang="en-US" sz="2400" dirty="0"/>
              <a:t>Very high accuracy.</a:t>
            </a:r>
            <a:endParaRPr lang="en-US" sz="24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 y="152400"/>
            <a:ext cx="8763000" cy="6309420"/>
          </a:xfrm>
          <a:prstGeom prst="rect">
            <a:avLst/>
          </a:prstGeom>
        </p:spPr>
        <p:txBody>
          <a:bodyPr wrap="square">
            <a:spAutoFit/>
          </a:bodyPr>
          <a:lstStyle/>
          <a:p>
            <a:pPr algn="ctr"/>
            <a:r>
              <a:rPr lang="en-US" sz="2800" b="1" dirty="0">
                <a:solidFill>
                  <a:srgbClr val="FF0000"/>
                </a:solidFill>
              </a:rPr>
              <a:t>Semi Conductor Strain Gauge: Piezo -Resistive Strain Gauge </a:t>
            </a:r>
            <a:endParaRPr lang="en-US" sz="2800" b="1" dirty="0">
              <a:solidFill>
                <a:srgbClr val="FF0000"/>
              </a:solidFill>
            </a:endParaRPr>
          </a:p>
          <a:p>
            <a:pPr marL="342900" indent="-342900" algn="just">
              <a:buFont typeface="Wingdings" panose="05000000000000000000" pitchFamily="2" charset="2"/>
              <a:buChar char="§"/>
            </a:pPr>
            <a:r>
              <a:rPr lang="en-US" sz="2400" dirty="0"/>
              <a:t>The sensing element is rectangular filament made as a </a:t>
            </a:r>
            <a:r>
              <a:rPr lang="en-US" sz="2400" dirty="0">
                <a:solidFill>
                  <a:srgbClr val="C00000"/>
                </a:solidFill>
              </a:rPr>
              <a:t>wafer from silicon or geranium crystals.</a:t>
            </a:r>
            <a:endParaRPr lang="en-US" sz="2400" dirty="0">
              <a:solidFill>
                <a:srgbClr val="C00000"/>
              </a:solidFill>
            </a:endParaRPr>
          </a:p>
          <a:p>
            <a:pPr marL="342900" indent="-342900" algn="just">
              <a:buFont typeface="Wingdings" panose="05000000000000000000" pitchFamily="2" charset="2"/>
              <a:buChar char="§"/>
            </a:pPr>
            <a:endParaRPr lang="en-US" sz="2400" dirty="0"/>
          </a:p>
          <a:p>
            <a:pPr marL="342900" indent="-342900" algn="just">
              <a:buFont typeface="Wingdings" panose="05000000000000000000" pitchFamily="2" charset="2"/>
              <a:buChar char="§"/>
            </a:pPr>
            <a:r>
              <a:rPr lang="en-US" sz="2400" dirty="0"/>
              <a:t>To these crystals, boron is added to get some desired properties and this process is called doping and the crystals are called doped crystals.</a:t>
            </a:r>
            <a:endParaRPr lang="en-US" sz="2400" dirty="0"/>
          </a:p>
          <a:p>
            <a:pPr algn="just">
              <a:buFont typeface="Arial" panose="020B0604020202020204" pitchFamily="34" charset="0"/>
              <a:buChar char="•"/>
            </a:pPr>
            <a:endParaRPr lang="en-US" sz="2400" dirty="0"/>
          </a:p>
          <a:p>
            <a:pPr algn="just"/>
            <a:r>
              <a:rPr lang="en-US" sz="2400" dirty="0">
                <a:solidFill>
                  <a:srgbClr val="FF0000"/>
                </a:solidFill>
              </a:rPr>
              <a:t>There are two types of sensing element namely:</a:t>
            </a:r>
            <a:endParaRPr lang="en-US" sz="2400" dirty="0">
              <a:solidFill>
                <a:srgbClr val="FF0000"/>
              </a:solidFill>
            </a:endParaRPr>
          </a:p>
          <a:p>
            <a:pPr algn="just"/>
            <a:endParaRPr lang="en-US" sz="2400" dirty="0">
              <a:solidFill>
                <a:srgbClr val="FF0000"/>
              </a:solidFill>
            </a:endParaRPr>
          </a:p>
          <a:p>
            <a:pPr marL="342900" indent="-342900" algn="just">
              <a:buFont typeface="Wingdings" panose="05000000000000000000" pitchFamily="2" charset="2"/>
              <a:buChar char="§"/>
            </a:pPr>
            <a:r>
              <a:rPr lang="en-US" sz="2400" dirty="0"/>
              <a:t>Negative or n-type (resistance decrease with respect to tensile strain).</a:t>
            </a:r>
            <a:endParaRPr lang="en-US" sz="2400" dirty="0"/>
          </a:p>
          <a:p>
            <a:pPr marL="342900" indent="-342900" algn="just">
              <a:buFont typeface="Wingdings" panose="05000000000000000000" pitchFamily="2" charset="2"/>
              <a:buChar char="§"/>
            </a:pPr>
            <a:r>
              <a:rPr lang="en-US" sz="2400" dirty="0"/>
              <a:t>Positive or P-type ( resistance increase with respect to tensile strain).</a:t>
            </a:r>
            <a:endParaRPr lang="en-US" sz="2400" dirty="0"/>
          </a:p>
          <a:p>
            <a:br>
              <a:rPr lang="en-US" dirty="0"/>
            </a:br>
            <a:endParaRPr lang="en-US"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emi Conductor or Piezo Resistive Strain Gauge Principle"/>
          <p:cNvPicPr>
            <a:picLocks noChangeAspect="1" noChangeArrowheads="1"/>
          </p:cNvPicPr>
          <p:nvPr/>
        </p:nvPicPr>
        <p:blipFill>
          <a:blip r:embed="rId1" cstate="print"/>
          <a:srcRect/>
          <a:stretch>
            <a:fillRect/>
          </a:stretch>
        </p:blipFill>
        <p:spPr bwMode="auto">
          <a:xfrm>
            <a:off x="304799" y="457200"/>
            <a:ext cx="8382001" cy="5029200"/>
          </a:xfrm>
          <a:prstGeom prst="rect">
            <a:avLst/>
          </a:prstGeom>
          <a:noFill/>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19100" y="304800"/>
            <a:ext cx="8572500" cy="5507990"/>
          </a:xfrm>
          <a:prstGeom prst="rect">
            <a:avLst/>
          </a:prstGeom>
        </p:spPr>
        <p:txBody>
          <a:bodyPr wrap="square">
            <a:spAutoFit/>
          </a:bodyPr>
          <a:lstStyle/>
          <a:p>
            <a:r>
              <a:rPr lang="en-US" sz="2800" b="1" dirty="0">
                <a:solidFill>
                  <a:srgbClr val="FF0000"/>
                </a:solidFill>
              </a:rPr>
              <a:t>Working :</a:t>
            </a:r>
            <a:endParaRPr lang="en-US" sz="2800" b="1" dirty="0">
              <a:solidFill>
                <a:srgbClr val="FF0000"/>
              </a:solidFill>
            </a:endParaRPr>
          </a:p>
          <a:p>
            <a:pPr algn="just">
              <a:lnSpc>
                <a:spcPct val="150000"/>
              </a:lnSpc>
            </a:pPr>
            <a:r>
              <a:rPr lang="en-US" sz="2400" dirty="0"/>
              <a:t>With the help of an adhesive material, the strain gauge is pasted/bonded on the structure under study. </a:t>
            </a:r>
            <a:endParaRPr lang="en-US" sz="2400" dirty="0"/>
          </a:p>
          <a:p>
            <a:pPr marL="342900" indent="-342900" algn="just">
              <a:lnSpc>
                <a:spcPct val="150000"/>
              </a:lnSpc>
              <a:buFont typeface="Arial" panose="020B0604020202020204" pitchFamily="34" charset="0"/>
              <a:buChar char="•"/>
            </a:pPr>
            <a:r>
              <a:rPr lang="en-US" sz="2400" dirty="0"/>
              <a:t>Now the structure is subjected to a force (tensile or </a:t>
            </a:r>
            <a:r>
              <a:rPr lang="en-US" sz="2400" dirty="0" err="1"/>
              <a:t>compresive</a:t>
            </a:r>
            <a:r>
              <a:rPr lang="en-US" sz="2400" dirty="0"/>
              <a:t>).</a:t>
            </a:r>
            <a:endParaRPr lang="en-US" sz="2400" dirty="0"/>
          </a:p>
          <a:p>
            <a:pPr algn="just">
              <a:lnSpc>
                <a:spcPct val="150000"/>
              </a:lnSpc>
            </a:pPr>
            <a:r>
              <a:rPr lang="en-US" sz="2400" dirty="0"/>
              <a:t> </a:t>
            </a:r>
            <a:endParaRPr lang="en-US" sz="2400" dirty="0"/>
          </a:p>
          <a:p>
            <a:pPr marL="342900" indent="-342900" algn="just">
              <a:lnSpc>
                <a:spcPct val="150000"/>
              </a:lnSpc>
              <a:buFont typeface="Arial" panose="020B0604020202020204" pitchFamily="34" charset="0"/>
              <a:buChar char="•"/>
            </a:pPr>
            <a:r>
              <a:rPr lang="en-US" sz="2400" dirty="0"/>
              <a:t>Due to the force, the structure will change the dimension.</a:t>
            </a:r>
            <a:endParaRPr lang="en-US" sz="2400" dirty="0"/>
          </a:p>
          <a:p>
            <a:pPr algn="just">
              <a:lnSpc>
                <a:spcPct val="150000"/>
              </a:lnSpc>
            </a:pPr>
            <a:endParaRPr lang="en-US" sz="2400" dirty="0"/>
          </a:p>
          <a:p>
            <a:pPr marL="342900" indent="-342900" algn="just">
              <a:lnSpc>
                <a:spcPct val="150000"/>
              </a:lnSpc>
              <a:buFont typeface="Arial" panose="020B0604020202020204" pitchFamily="34" charset="0"/>
              <a:buChar char="•"/>
            </a:pPr>
            <a:r>
              <a:rPr lang="en-US" sz="2400" dirty="0"/>
              <a:t>As the strain gauge is bonded to the structure, the st</a:t>
            </a:r>
            <a:r>
              <a:rPr lang="en-IN" altLang="en-US" sz="2400" dirty="0"/>
              <a:t>r</a:t>
            </a:r>
            <a:r>
              <a:rPr lang="en-US" sz="2400" dirty="0"/>
              <a:t>ain gauge will also undergo change in both in length and cross-section (that is, it strained).</a:t>
            </a:r>
            <a:endParaRPr lang="en-US" sz="24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57200" y="381000"/>
            <a:ext cx="8458200" cy="6507935"/>
          </a:xfrm>
          <a:prstGeom prst="rect">
            <a:avLst/>
          </a:prstGeom>
        </p:spPr>
        <p:txBody>
          <a:bodyPr wrap="square">
            <a:spAutoFit/>
          </a:bodyPr>
          <a:lstStyle/>
          <a:p>
            <a:r>
              <a:rPr lang="en-US" sz="2400" b="1" dirty="0">
                <a:solidFill>
                  <a:srgbClr val="FF0000"/>
                </a:solidFill>
              </a:rPr>
              <a:t>Advantages:</a:t>
            </a:r>
            <a:endParaRPr lang="en-US" sz="2400" b="1" dirty="0">
              <a:solidFill>
                <a:srgbClr val="FF0000"/>
              </a:solidFill>
            </a:endParaRPr>
          </a:p>
          <a:p>
            <a:pPr marL="342900" indent="-342900" algn="just">
              <a:lnSpc>
                <a:spcPct val="150000"/>
              </a:lnSpc>
              <a:buFont typeface="Wingdings" panose="05000000000000000000" pitchFamily="2" charset="2"/>
              <a:buChar char="§"/>
            </a:pPr>
            <a:r>
              <a:rPr lang="en-US" sz="2000" dirty="0"/>
              <a:t>  High gauge factor and hence they can measure very small strains.</a:t>
            </a:r>
            <a:endParaRPr lang="en-US" sz="2000" dirty="0"/>
          </a:p>
          <a:p>
            <a:pPr marL="342900" indent="-342900" algn="just">
              <a:lnSpc>
                <a:spcPct val="150000"/>
              </a:lnSpc>
              <a:buFont typeface="Wingdings" panose="05000000000000000000" pitchFamily="2" charset="2"/>
              <a:buChar char="§"/>
            </a:pPr>
            <a:r>
              <a:rPr lang="en-US" sz="2000" dirty="0"/>
              <a:t>Manufactured to very small sizes.</a:t>
            </a:r>
            <a:endParaRPr lang="en-US" sz="2000" dirty="0"/>
          </a:p>
          <a:p>
            <a:pPr marL="342900" indent="-342900" algn="just">
              <a:lnSpc>
                <a:spcPct val="150000"/>
              </a:lnSpc>
              <a:buFont typeface="Wingdings" panose="05000000000000000000" pitchFamily="2" charset="2"/>
              <a:buChar char="§"/>
            </a:pPr>
            <a:r>
              <a:rPr lang="en-US" sz="2000" dirty="0"/>
              <a:t> Accuracy of 2.3%</a:t>
            </a:r>
            <a:endParaRPr lang="en-US" sz="2000" dirty="0"/>
          </a:p>
          <a:p>
            <a:pPr marL="342900" indent="-342900" algn="just">
              <a:lnSpc>
                <a:spcPct val="150000"/>
              </a:lnSpc>
              <a:buFont typeface="Wingdings" panose="05000000000000000000" pitchFamily="2" charset="2"/>
              <a:buChar char="§"/>
            </a:pPr>
            <a:r>
              <a:rPr lang="en-US" sz="2000" dirty="0"/>
              <a:t>Excellent hysteresis characteristics.</a:t>
            </a:r>
            <a:endParaRPr lang="en-US" sz="2000" dirty="0"/>
          </a:p>
          <a:p>
            <a:pPr marL="342900" indent="-342900" algn="just">
              <a:lnSpc>
                <a:spcPct val="150000"/>
              </a:lnSpc>
              <a:buFont typeface="Wingdings" panose="05000000000000000000" pitchFamily="2" charset="2"/>
              <a:buChar char="§"/>
            </a:pPr>
            <a:r>
              <a:rPr lang="en-US" sz="2000" dirty="0"/>
              <a:t>Good frequency of response.</a:t>
            </a:r>
            <a:endParaRPr lang="en-US" sz="2000" dirty="0"/>
          </a:p>
          <a:p>
            <a:pPr marL="342900" indent="-342900" algn="just">
              <a:lnSpc>
                <a:spcPct val="150000"/>
              </a:lnSpc>
              <a:buFont typeface="Wingdings" panose="05000000000000000000" pitchFamily="2" charset="2"/>
              <a:buChar char="§"/>
            </a:pPr>
            <a:r>
              <a:rPr lang="en-US" sz="2000" dirty="0"/>
              <a:t> Good fatigue life.</a:t>
            </a:r>
            <a:endParaRPr lang="en-US" sz="2000" dirty="0"/>
          </a:p>
          <a:p>
            <a:pPr>
              <a:lnSpc>
                <a:spcPct val="150000"/>
              </a:lnSpc>
            </a:pPr>
            <a:r>
              <a:rPr lang="en-US" sz="2400" b="1" dirty="0">
                <a:solidFill>
                  <a:srgbClr val="FF0000"/>
                </a:solidFill>
              </a:rPr>
              <a:t>Limitation:</a:t>
            </a:r>
            <a:endParaRPr lang="en-US" sz="2400" b="1" dirty="0">
              <a:solidFill>
                <a:srgbClr val="FF0000"/>
              </a:solidFill>
            </a:endParaRPr>
          </a:p>
          <a:p>
            <a:pPr marL="342900" indent="-342900" algn="just">
              <a:lnSpc>
                <a:spcPct val="150000"/>
              </a:lnSpc>
              <a:buFont typeface="Wingdings" panose="05000000000000000000" pitchFamily="2" charset="2"/>
              <a:buChar char="§"/>
            </a:pPr>
            <a:r>
              <a:rPr lang="en-US" sz="2000" dirty="0"/>
              <a:t>These gauges are brittle and hence they cannot be used for measuring large strain.</a:t>
            </a:r>
            <a:endParaRPr lang="en-US" sz="2000" dirty="0"/>
          </a:p>
          <a:p>
            <a:pPr marL="342900" indent="-342900" algn="just">
              <a:lnSpc>
                <a:spcPct val="150000"/>
              </a:lnSpc>
              <a:buFont typeface="Wingdings" panose="05000000000000000000" pitchFamily="2" charset="2"/>
              <a:buChar char="§"/>
            </a:pPr>
            <a:r>
              <a:rPr lang="en-US" sz="2000" dirty="0"/>
              <a:t>Gauge factor is not constant.</a:t>
            </a:r>
            <a:endParaRPr lang="en-US" sz="2000" dirty="0"/>
          </a:p>
          <a:p>
            <a:pPr marL="342900" indent="-342900" algn="just">
              <a:lnSpc>
                <a:spcPct val="150000"/>
              </a:lnSpc>
              <a:buFont typeface="Wingdings" panose="05000000000000000000" pitchFamily="2" charset="2"/>
              <a:buChar char="§"/>
            </a:pPr>
            <a:r>
              <a:rPr lang="en-US" sz="2000" dirty="0"/>
              <a:t>Have poor linearity.</a:t>
            </a:r>
            <a:endParaRPr lang="en-US" sz="2000" dirty="0"/>
          </a:p>
          <a:p>
            <a:pPr marL="342900" indent="-342900" algn="just">
              <a:lnSpc>
                <a:spcPct val="150000"/>
              </a:lnSpc>
              <a:buFont typeface="Wingdings" panose="05000000000000000000" pitchFamily="2" charset="2"/>
              <a:buChar char="§"/>
            </a:pPr>
            <a:r>
              <a:rPr lang="en-US" sz="2000" dirty="0"/>
              <a:t>Very costly and are difficult to be bonded onto the structure under study.</a:t>
            </a:r>
            <a:endParaRPr lang="en-US" sz="2000" dirty="0"/>
          </a:p>
          <a:p>
            <a:pPr marL="342900" indent="-342900" algn="just">
              <a:lnSpc>
                <a:spcPct val="150000"/>
              </a:lnSpc>
              <a:buFont typeface="Wingdings" panose="05000000000000000000" pitchFamily="2" charset="2"/>
              <a:buChar char="§"/>
            </a:pPr>
            <a:r>
              <a:rPr lang="en-US" sz="2000" dirty="0"/>
              <a:t>Sensitive to change in temperature.</a:t>
            </a:r>
            <a:endParaRPr lang="en-US" sz="20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2578" name="Picture 2" descr="Strain Gauge-Transducer,Sensor,Wheatstone Bridge,Electrical,Semiconductor"/>
          <p:cNvPicPr>
            <a:picLocks noChangeAspect="1" noChangeArrowheads="1"/>
          </p:cNvPicPr>
          <p:nvPr/>
        </p:nvPicPr>
        <p:blipFill>
          <a:blip r:embed="rId1" cstate="print"/>
          <a:srcRect/>
          <a:stretch>
            <a:fillRect/>
          </a:stretch>
        </p:blipFill>
        <p:spPr bwMode="auto">
          <a:xfrm>
            <a:off x="152400" y="914400"/>
            <a:ext cx="7162800" cy="2952751"/>
          </a:xfrm>
          <a:prstGeom prst="rect">
            <a:avLst/>
          </a:prstGeom>
          <a:noFill/>
        </p:spPr>
      </p:pic>
      <p:sp>
        <p:nvSpPr>
          <p:cNvPr id="4" name="Rectangle 3"/>
          <p:cNvSpPr/>
          <p:nvPr/>
        </p:nvSpPr>
        <p:spPr>
          <a:xfrm>
            <a:off x="762000" y="457200"/>
            <a:ext cx="7307257" cy="461665"/>
          </a:xfrm>
          <a:prstGeom prst="rect">
            <a:avLst/>
          </a:prstGeom>
        </p:spPr>
        <p:txBody>
          <a:bodyPr wrap="none">
            <a:spAutoFit/>
          </a:bodyPr>
          <a:lstStyle/>
          <a:p>
            <a:r>
              <a:rPr lang="en-US" sz="2400" b="1" dirty="0">
                <a:solidFill>
                  <a:srgbClr val="FF0000"/>
                </a:solidFill>
              </a:rPr>
              <a:t>Configurations used for SG: Bridge Measurement Circuit</a:t>
            </a:r>
            <a:endParaRPr lang="en-US" sz="2400" b="1" dirty="0">
              <a:solidFill>
                <a:srgbClr val="FF0000"/>
              </a:solidFill>
            </a:endParaRPr>
          </a:p>
        </p:txBody>
      </p:sp>
      <p:pic>
        <p:nvPicPr>
          <p:cNvPr id="5" name="Picture 2" descr="half-bridge strain gauge circuit"/>
          <p:cNvPicPr>
            <a:picLocks noChangeAspect="1" noChangeArrowheads="1"/>
          </p:cNvPicPr>
          <p:nvPr/>
        </p:nvPicPr>
        <p:blipFill>
          <a:blip r:embed="rId2" cstate="print"/>
          <a:srcRect/>
          <a:stretch>
            <a:fillRect/>
          </a:stretch>
        </p:blipFill>
        <p:spPr bwMode="auto">
          <a:xfrm>
            <a:off x="2590800" y="3657600"/>
            <a:ext cx="3528964" cy="2505076"/>
          </a:xfrm>
          <a:prstGeom prst="rect">
            <a:avLst/>
          </a:prstGeom>
          <a:noFill/>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57200" y="533400"/>
            <a:ext cx="8229600" cy="830997"/>
          </a:xfrm>
          <a:prstGeom prst="rect">
            <a:avLst/>
          </a:prstGeom>
        </p:spPr>
        <p:txBody>
          <a:bodyPr wrap="square">
            <a:spAutoFit/>
          </a:bodyPr>
          <a:lstStyle/>
          <a:p>
            <a:pPr algn="just">
              <a:buFont typeface="Wingdings" panose="05000000000000000000" pitchFamily="2" charset="2"/>
              <a:buChar char="ü"/>
            </a:pPr>
            <a:r>
              <a:rPr lang="en-US" sz="2400" dirty="0"/>
              <a:t>An example of how a pair of strain gauges may be bonded to a test specimen so as to yield this effect is illustrated here:</a:t>
            </a:r>
            <a:endParaRPr lang="en-US" sz="2400" dirty="0"/>
          </a:p>
        </p:txBody>
      </p:sp>
      <p:pic>
        <p:nvPicPr>
          <p:cNvPr id="157698" name="Picture 2" descr="pair strain gauges bonded to test specimen"/>
          <p:cNvPicPr>
            <a:picLocks noChangeAspect="1" noChangeArrowheads="1"/>
          </p:cNvPicPr>
          <p:nvPr/>
        </p:nvPicPr>
        <p:blipFill>
          <a:blip r:embed="rId1" cstate="print"/>
          <a:srcRect/>
          <a:stretch>
            <a:fillRect/>
          </a:stretch>
        </p:blipFill>
        <p:spPr bwMode="auto">
          <a:xfrm>
            <a:off x="755667" y="1608047"/>
            <a:ext cx="7081706" cy="3120835"/>
          </a:xfrm>
          <a:prstGeom prst="rect">
            <a:avLst/>
          </a:prstGeom>
          <a:noFill/>
        </p:spPr>
      </p:pic>
      <p:sp>
        <p:nvSpPr>
          <p:cNvPr id="4" name="Rectangle 3"/>
          <p:cNvSpPr/>
          <p:nvPr/>
        </p:nvSpPr>
        <p:spPr>
          <a:xfrm>
            <a:off x="751185" y="4724400"/>
            <a:ext cx="8229600" cy="830997"/>
          </a:xfrm>
          <a:prstGeom prst="rect">
            <a:avLst/>
          </a:prstGeom>
        </p:spPr>
        <p:txBody>
          <a:bodyPr wrap="square">
            <a:spAutoFit/>
          </a:bodyPr>
          <a:lstStyle/>
          <a:p>
            <a:pPr algn="just">
              <a:buFont typeface="Wingdings" panose="05000000000000000000" pitchFamily="2" charset="2"/>
              <a:buChar char="ü"/>
            </a:pPr>
            <a:r>
              <a:rPr lang="en-US" sz="2400" dirty="0"/>
              <a:t>With no force applied to the test specimen, both strain gauges have equal resistance, and the bridge circuit is balanced. </a:t>
            </a:r>
            <a:endParaRPr lang="en-US" sz="2400" dirty="0"/>
          </a:p>
        </p:txBody>
      </p:sp>
      <p:sp>
        <p:nvSpPr>
          <p:cNvPr id="5" name="Rectangle 4"/>
          <p:cNvSpPr/>
          <p:nvPr/>
        </p:nvSpPr>
        <p:spPr>
          <a:xfrm>
            <a:off x="2667000" y="30621"/>
            <a:ext cx="4399409" cy="523220"/>
          </a:xfrm>
          <a:prstGeom prst="rect">
            <a:avLst/>
          </a:prstGeom>
        </p:spPr>
        <p:txBody>
          <a:bodyPr wrap="none">
            <a:spAutoFit/>
          </a:bodyPr>
          <a:lstStyle/>
          <a:p>
            <a:r>
              <a:rPr lang="en-US" sz="2800" b="1" dirty="0">
                <a:solidFill>
                  <a:srgbClr val="FF0000"/>
                </a:solidFill>
              </a:rPr>
              <a:t>Application of Strain Gauges</a:t>
            </a:r>
            <a:endParaRPr lang="en-US" sz="2800" b="1" dirty="0">
              <a:solidFill>
                <a:srgbClr val="FF0000"/>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9746" name="Picture 2" descr="test specimen both strain gauges have equal resistance"/>
          <p:cNvPicPr>
            <a:picLocks noChangeAspect="1" noChangeArrowheads="1"/>
          </p:cNvPicPr>
          <p:nvPr/>
        </p:nvPicPr>
        <p:blipFill>
          <a:blip r:embed="rId1" cstate="print"/>
          <a:srcRect/>
          <a:stretch>
            <a:fillRect/>
          </a:stretch>
        </p:blipFill>
        <p:spPr bwMode="auto">
          <a:xfrm>
            <a:off x="457200" y="1752600"/>
            <a:ext cx="7848600" cy="4191000"/>
          </a:xfrm>
          <a:prstGeom prst="rect">
            <a:avLst/>
          </a:prstGeom>
          <a:noFill/>
        </p:spPr>
      </p:pic>
      <p:sp>
        <p:nvSpPr>
          <p:cNvPr id="3" name="Rectangle 2"/>
          <p:cNvSpPr/>
          <p:nvPr/>
        </p:nvSpPr>
        <p:spPr>
          <a:xfrm>
            <a:off x="457200" y="228600"/>
            <a:ext cx="8305800" cy="1200329"/>
          </a:xfrm>
          <a:prstGeom prst="rect">
            <a:avLst/>
          </a:prstGeom>
        </p:spPr>
        <p:txBody>
          <a:bodyPr wrap="square">
            <a:spAutoFit/>
          </a:bodyPr>
          <a:lstStyle/>
          <a:p>
            <a:pPr algn="just">
              <a:buFont typeface="Wingdings" panose="05000000000000000000" pitchFamily="2" charset="2"/>
              <a:buChar char="ü"/>
            </a:pPr>
            <a:r>
              <a:rPr lang="en-US" sz="2400" dirty="0"/>
              <a:t>However, when a downward force is applied to the free end of the specimen, it will bend downward, stretching gauge #1 and compressing gauge #2 at the same time:</a:t>
            </a:r>
            <a:endParaRPr lang="en-US" sz="240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1" cstate="print"/>
          <a:srcRect/>
          <a:stretch>
            <a:fillRect/>
          </a:stretch>
        </p:blipFill>
        <p:spPr bwMode="auto">
          <a:xfrm>
            <a:off x="268448" y="821872"/>
            <a:ext cx="8235874" cy="3902528"/>
          </a:xfrm>
          <a:prstGeom prst="rect">
            <a:avLst/>
          </a:prstGeom>
          <a:noFill/>
          <a:ln w="9525">
            <a:noFill/>
            <a:miter lim="800000"/>
            <a:headEnd/>
            <a:tailEnd/>
          </a:ln>
        </p:spPr>
      </p:pic>
      <p:pic>
        <p:nvPicPr>
          <p:cNvPr id="1028" name="Picture 4"/>
          <p:cNvPicPr>
            <a:picLocks noChangeAspect="1" noChangeArrowheads="1"/>
          </p:cNvPicPr>
          <p:nvPr/>
        </p:nvPicPr>
        <p:blipFill>
          <a:blip r:embed="rId2" cstate="print"/>
          <a:srcRect/>
          <a:stretch>
            <a:fillRect/>
          </a:stretch>
        </p:blipFill>
        <p:spPr bwMode="auto">
          <a:xfrm>
            <a:off x="1905000" y="5562600"/>
            <a:ext cx="5283200" cy="196850"/>
          </a:xfrm>
          <a:prstGeom prst="rect">
            <a:avLst/>
          </a:prstGeom>
          <a:noFill/>
          <a:ln w="9525">
            <a:noFill/>
            <a:miter lim="800000"/>
            <a:headEnd/>
            <a:tailEnd/>
          </a:ln>
        </p:spPr>
      </p:pic>
      <p:sp>
        <p:nvSpPr>
          <p:cNvPr id="5" name="TextBox 4"/>
          <p:cNvSpPr txBox="1"/>
          <p:nvPr/>
        </p:nvSpPr>
        <p:spPr>
          <a:xfrm>
            <a:off x="2209800" y="76200"/>
            <a:ext cx="3854838" cy="461665"/>
          </a:xfrm>
          <a:prstGeom prst="rect">
            <a:avLst/>
          </a:prstGeom>
          <a:noFill/>
        </p:spPr>
        <p:txBody>
          <a:bodyPr wrap="none" rtlCol="0">
            <a:spAutoFit/>
          </a:bodyPr>
          <a:lstStyle/>
          <a:p>
            <a:r>
              <a:rPr lang="en-US" sz="2400" dirty="0">
                <a:solidFill>
                  <a:srgbClr val="FF0000"/>
                </a:solidFill>
              </a:rPr>
              <a:t>Analysis of SG : Gauge Factor </a:t>
            </a:r>
            <a:endParaRPr lang="en-US" sz="2400" dirty="0">
              <a:solidFill>
                <a:srgbClr val="FF0000"/>
              </a:solidFill>
            </a:endParaRPr>
          </a:p>
        </p:txBody>
      </p:sp>
      <p:sp>
        <p:nvSpPr>
          <p:cNvPr id="2" name="TextBox 1"/>
          <p:cNvSpPr txBox="1"/>
          <p:nvPr/>
        </p:nvSpPr>
        <p:spPr>
          <a:xfrm>
            <a:off x="304800" y="476310"/>
            <a:ext cx="7315200" cy="369332"/>
          </a:xfrm>
          <a:prstGeom prst="rect">
            <a:avLst/>
          </a:prstGeom>
          <a:noFill/>
        </p:spPr>
        <p:txBody>
          <a:bodyPr wrap="square" rtlCol="0">
            <a:spAutoFit/>
          </a:bodyPr>
          <a:lstStyle/>
          <a:p>
            <a:r>
              <a:rPr lang="en-US" dirty="0"/>
              <a:t>Let us consider  SG made of circular wire. The wire has dimensions</a:t>
            </a:r>
            <a:endParaRPr lang="en-IN"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2400" y="150055"/>
            <a:ext cx="8610600" cy="4924425"/>
          </a:xfrm>
          <a:prstGeom prst="rect">
            <a:avLst/>
          </a:prstGeom>
          <a:noFill/>
        </p:spPr>
        <p:txBody>
          <a:bodyPr wrap="square">
            <a:spAutoFit/>
          </a:bodyPr>
          <a:lstStyle/>
          <a:p>
            <a:pPr algn="just"/>
            <a:r>
              <a:rPr lang="en-US" sz="2800" b="0" i="0" dirty="0">
                <a:solidFill>
                  <a:srgbClr val="FF0000"/>
                </a:solidFill>
                <a:effectLst/>
                <a:latin typeface="Söhne"/>
              </a:rPr>
              <a:t>Resistive transducers </a:t>
            </a:r>
            <a:r>
              <a:rPr lang="en-US" sz="2600" b="0" i="0" dirty="0">
                <a:solidFill>
                  <a:srgbClr val="374151"/>
                </a:solidFill>
                <a:effectLst/>
              </a:rPr>
              <a:t>are sensors that convert physical quantities such as force, pressure, or strain into changes in electrical resistance.</a:t>
            </a:r>
            <a:endParaRPr lang="en-US" sz="2600" b="0" i="0" dirty="0">
              <a:solidFill>
                <a:srgbClr val="374151"/>
              </a:solidFill>
              <a:effectLst/>
            </a:endParaRPr>
          </a:p>
          <a:p>
            <a:pPr marL="457200" indent="-457200" algn="just">
              <a:buFont typeface="Arial" panose="020B0604020202020204" pitchFamily="34" charset="0"/>
              <a:buChar char="•"/>
            </a:pPr>
            <a:r>
              <a:rPr lang="en-US" sz="2600" b="0" i="0" dirty="0">
                <a:solidFill>
                  <a:srgbClr val="374151"/>
                </a:solidFill>
                <a:effectLst/>
              </a:rPr>
              <a:t> These transducers are based on the principle that the resistance of a material changes when it is subjected to a physical force or pressure</a:t>
            </a:r>
            <a:r>
              <a:rPr lang="en-US" sz="2600" b="0" i="0" dirty="0">
                <a:solidFill>
                  <a:srgbClr val="374151"/>
                </a:solidFill>
                <a:effectLst/>
                <a:latin typeface="Söhne"/>
              </a:rPr>
              <a:t>.</a:t>
            </a:r>
            <a:endParaRPr lang="en-US" sz="2600" b="0" i="0" dirty="0">
              <a:solidFill>
                <a:srgbClr val="374151"/>
              </a:solidFill>
              <a:effectLst/>
              <a:latin typeface="Söhne"/>
            </a:endParaRPr>
          </a:p>
          <a:p>
            <a:pPr marL="457200" indent="-457200" algn="just">
              <a:buFont typeface="Arial" panose="020B0604020202020204" pitchFamily="34" charset="0"/>
              <a:buChar char="•"/>
            </a:pPr>
            <a:endParaRPr lang="en-US" sz="2600" dirty="0">
              <a:solidFill>
                <a:srgbClr val="374151"/>
              </a:solidFill>
              <a:latin typeface="Söhne"/>
            </a:endParaRPr>
          </a:p>
          <a:p>
            <a:pPr marL="457200" indent="-457200" algn="just">
              <a:buFont typeface="Arial" panose="020B0604020202020204" pitchFamily="34" charset="0"/>
              <a:buChar char="•"/>
            </a:pPr>
            <a:r>
              <a:rPr lang="en-US" sz="2600" b="0" i="0" dirty="0">
                <a:solidFill>
                  <a:srgbClr val="FF0000"/>
                </a:solidFill>
                <a:effectLst/>
                <a:latin typeface="Söhne"/>
              </a:rPr>
              <a:t>Application: </a:t>
            </a:r>
            <a:r>
              <a:rPr lang="en-US" sz="2600" b="0" i="0" dirty="0">
                <a:solidFill>
                  <a:srgbClr val="374151"/>
                </a:solidFill>
                <a:effectLst/>
                <a:latin typeface="Söhne"/>
              </a:rPr>
              <a:t>Aerospace, Automotive, Medical industries, for measuring and controlling physical quantities.</a:t>
            </a:r>
            <a:endParaRPr lang="en-US" sz="2600" b="0" i="0" dirty="0">
              <a:solidFill>
                <a:srgbClr val="374151"/>
              </a:solidFill>
              <a:effectLst/>
              <a:latin typeface="Söhne"/>
            </a:endParaRPr>
          </a:p>
          <a:p>
            <a:pPr marL="457200" indent="-457200" algn="just">
              <a:buFont typeface="Arial" panose="020B0604020202020204" pitchFamily="34" charset="0"/>
              <a:buChar char="•"/>
            </a:pPr>
            <a:endParaRPr lang="en-US" sz="2600" dirty="0">
              <a:solidFill>
                <a:srgbClr val="374151"/>
              </a:solidFill>
              <a:latin typeface="Söhne"/>
            </a:endParaRPr>
          </a:p>
          <a:p>
            <a:pPr algn="just"/>
            <a:r>
              <a:rPr lang="en-US" sz="2600" dirty="0">
                <a:solidFill>
                  <a:srgbClr val="FF0000"/>
                </a:solidFill>
              </a:rPr>
              <a:t>Types: </a:t>
            </a:r>
            <a:r>
              <a:rPr lang="en-US" sz="2600" dirty="0">
                <a:solidFill>
                  <a:srgbClr val="374151"/>
                </a:solidFill>
              </a:rPr>
              <a:t>1. Potentiometric Type</a:t>
            </a:r>
            <a:endParaRPr lang="en-US" sz="2600" dirty="0">
              <a:solidFill>
                <a:srgbClr val="374151"/>
              </a:solidFill>
            </a:endParaRPr>
          </a:p>
          <a:p>
            <a:pPr algn="just"/>
            <a:r>
              <a:rPr lang="en-US" sz="2600" dirty="0">
                <a:solidFill>
                  <a:srgbClr val="374151"/>
                </a:solidFill>
              </a:rPr>
              <a:t>              2. Strain Gauge Type</a:t>
            </a:r>
            <a:endParaRPr lang="en-IN" sz="26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1" cstate="print"/>
          <a:srcRect/>
          <a:stretch>
            <a:fillRect/>
          </a:stretch>
        </p:blipFill>
        <p:spPr bwMode="auto">
          <a:xfrm>
            <a:off x="363071" y="457200"/>
            <a:ext cx="8763000" cy="4648200"/>
          </a:xfrm>
          <a:prstGeom prst="rect">
            <a:avLst/>
          </a:prstGeom>
          <a:noFill/>
          <a:ln w="9525">
            <a:noFill/>
            <a:miter lim="800000"/>
            <a:headEnd/>
            <a:tailEnd/>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1" cstate="print"/>
          <a:srcRect/>
          <a:stretch>
            <a:fillRect/>
          </a:stretch>
        </p:blipFill>
        <p:spPr bwMode="auto">
          <a:xfrm>
            <a:off x="342900" y="762000"/>
            <a:ext cx="8458200" cy="3886200"/>
          </a:xfrm>
          <a:prstGeom prst="rect">
            <a:avLst/>
          </a:prstGeom>
          <a:noFill/>
          <a:ln w="9525">
            <a:noFill/>
            <a:miter lim="800000"/>
            <a:headEnd/>
            <a:tailEnd/>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noChangeArrowheads="1"/>
          </p:cNvPicPr>
          <p:nvPr/>
        </p:nvPicPr>
        <p:blipFill>
          <a:blip r:embed="rId1" cstate="print"/>
          <a:srcRect/>
          <a:stretch>
            <a:fillRect/>
          </a:stretch>
        </p:blipFill>
        <p:spPr bwMode="auto">
          <a:xfrm>
            <a:off x="228600" y="337657"/>
            <a:ext cx="8686800" cy="6182686"/>
          </a:xfrm>
          <a:prstGeom prst="rect">
            <a:avLst/>
          </a:prstGeom>
          <a:noFill/>
          <a:ln w="9525">
            <a:noFill/>
            <a:miter lim="800000"/>
            <a:headEnd/>
            <a:tailEnd/>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Picture 3"/>
          <p:cNvPicPr>
            <a:picLocks noChangeAspect="1" noChangeArrowheads="1"/>
          </p:cNvPicPr>
          <p:nvPr/>
        </p:nvPicPr>
        <p:blipFill>
          <a:blip r:embed="rId1" cstate="print"/>
          <a:srcRect/>
          <a:stretch>
            <a:fillRect/>
          </a:stretch>
        </p:blipFill>
        <p:spPr bwMode="auto">
          <a:xfrm>
            <a:off x="0" y="457200"/>
            <a:ext cx="8839200" cy="762000"/>
          </a:xfrm>
          <a:prstGeom prst="rect">
            <a:avLst/>
          </a:prstGeom>
          <a:noFill/>
          <a:ln w="9525">
            <a:noFill/>
            <a:miter lim="800000"/>
            <a:headEnd/>
            <a:tailEnd/>
          </a:ln>
        </p:spPr>
      </p:pic>
      <p:pic>
        <p:nvPicPr>
          <p:cNvPr id="6148" name="Picture 4"/>
          <p:cNvPicPr>
            <a:picLocks noChangeAspect="1" noChangeArrowheads="1"/>
          </p:cNvPicPr>
          <p:nvPr/>
        </p:nvPicPr>
        <p:blipFill>
          <a:blip r:embed="rId2" cstate="print"/>
          <a:srcRect/>
          <a:stretch>
            <a:fillRect/>
          </a:stretch>
        </p:blipFill>
        <p:spPr bwMode="auto">
          <a:xfrm>
            <a:off x="2586693" y="990600"/>
            <a:ext cx="1666875" cy="704850"/>
          </a:xfrm>
          <a:prstGeom prst="rect">
            <a:avLst/>
          </a:prstGeom>
          <a:noFill/>
          <a:ln w="9525">
            <a:noFill/>
            <a:miter lim="800000"/>
            <a:headEnd/>
            <a:tailEnd/>
          </a:ln>
        </p:spPr>
      </p:pic>
      <p:pic>
        <p:nvPicPr>
          <p:cNvPr id="6149" name="Picture 5"/>
          <p:cNvPicPr>
            <a:picLocks noChangeAspect="1" noChangeArrowheads="1"/>
          </p:cNvPicPr>
          <p:nvPr/>
        </p:nvPicPr>
        <p:blipFill>
          <a:blip r:embed="rId3" cstate="print"/>
          <a:srcRect/>
          <a:stretch>
            <a:fillRect/>
          </a:stretch>
        </p:blipFill>
        <p:spPr bwMode="auto">
          <a:xfrm>
            <a:off x="253068" y="1828800"/>
            <a:ext cx="8001000" cy="3505200"/>
          </a:xfrm>
          <a:prstGeom prst="rect">
            <a:avLst/>
          </a:prstGeom>
          <a:noFill/>
          <a:ln w="9525">
            <a:noFill/>
            <a:miter lim="800000"/>
            <a:headEnd/>
            <a:tailEnd/>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descr="Strain Gage Signal Conditioner - Dataforth"/>
          <p:cNvPicPr>
            <a:picLocks noChangeAspect="1" noChangeArrowheads="1"/>
          </p:cNvPicPr>
          <p:nvPr/>
        </p:nvPicPr>
        <p:blipFill>
          <a:blip r:embed="rId1" cstate="print"/>
          <a:srcRect/>
          <a:stretch>
            <a:fillRect/>
          </a:stretch>
        </p:blipFill>
        <p:spPr bwMode="auto">
          <a:xfrm>
            <a:off x="560297" y="1524000"/>
            <a:ext cx="8023406" cy="3429000"/>
          </a:xfrm>
          <a:prstGeom prst="rect">
            <a:avLst/>
          </a:prstGeom>
          <a:noFill/>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295400" y="838200"/>
            <a:ext cx="7086600" cy="3354765"/>
          </a:xfrm>
          <a:prstGeom prst="rect">
            <a:avLst/>
          </a:prstGeom>
          <a:noFill/>
        </p:spPr>
        <p:txBody>
          <a:bodyPr wrap="square" rtlCol="0">
            <a:spAutoFit/>
          </a:bodyPr>
          <a:lstStyle/>
          <a:p>
            <a:endParaRPr lang="en-US" sz="3200" dirty="0">
              <a:solidFill>
                <a:srgbClr val="FF0000"/>
              </a:solidFill>
            </a:endParaRPr>
          </a:p>
          <a:p>
            <a:pPr algn="ctr"/>
            <a:r>
              <a:rPr lang="en-US" sz="3600" dirty="0">
                <a:solidFill>
                  <a:srgbClr val="FF0000"/>
                </a:solidFill>
              </a:rPr>
              <a:t> Inductive Type Transducers</a:t>
            </a:r>
            <a:endParaRPr lang="en-US" sz="3600" dirty="0">
              <a:solidFill>
                <a:srgbClr val="FF0000"/>
              </a:solidFill>
            </a:endParaRPr>
          </a:p>
          <a:p>
            <a:pPr algn="ctr"/>
            <a:endParaRPr lang="en-US" sz="3600" dirty="0">
              <a:solidFill>
                <a:srgbClr val="FF0000"/>
              </a:solidFill>
            </a:endParaRPr>
          </a:p>
          <a:p>
            <a:pPr algn="ctr"/>
            <a:r>
              <a:rPr lang="en-US" sz="3600" dirty="0">
                <a:solidFill>
                  <a:srgbClr val="FF0000"/>
                </a:solidFill>
              </a:rPr>
              <a:t>  </a:t>
            </a:r>
            <a:r>
              <a:rPr lang="en-US" sz="3200" dirty="0">
                <a:solidFill>
                  <a:srgbClr val="C00000"/>
                </a:solidFill>
              </a:rPr>
              <a:t>1. Self generating Type</a:t>
            </a:r>
            <a:endParaRPr lang="en-US" sz="3200" dirty="0">
              <a:solidFill>
                <a:srgbClr val="C00000"/>
              </a:solidFill>
            </a:endParaRPr>
          </a:p>
          <a:p>
            <a:pPr algn="ctr"/>
            <a:endParaRPr lang="en-US" sz="3200" dirty="0">
              <a:solidFill>
                <a:srgbClr val="C00000"/>
              </a:solidFill>
            </a:endParaRPr>
          </a:p>
          <a:p>
            <a:pPr algn="ctr"/>
            <a:r>
              <a:rPr lang="en-US" sz="3200" dirty="0">
                <a:solidFill>
                  <a:srgbClr val="C00000"/>
                </a:solidFill>
              </a:rPr>
              <a:t>         2. Non self generating Type</a:t>
            </a:r>
            <a:endParaRPr lang="en-US" dirty="0">
              <a:solidFill>
                <a:srgbClr val="C00000"/>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04450" y="152400"/>
            <a:ext cx="8687150" cy="7848302"/>
          </a:xfrm>
          <a:prstGeom prst="rect">
            <a:avLst/>
          </a:prstGeom>
          <a:noFill/>
        </p:spPr>
        <p:txBody>
          <a:bodyPr wrap="square">
            <a:spAutoFit/>
          </a:bodyPr>
          <a:lstStyle/>
          <a:p>
            <a:pPr marL="342900" indent="-342900">
              <a:buAutoNum type="arabicPeriod"/>
            </a:pPr>
            <a:r>
              <a:rPr lang="en-US" sz="2400" dirty="0">
                <a:solidFill>
                  <a:srgbClr val="C00000"/>
                </a:solidFill>
              </a:rPr>
              <a:t>Self generating Type</a:t>
            </a:r>
            <a:endParaRPr lang="en-US" sz="2400" dirty="0">
              <a:solidFill>
                <a:srgbClr val="C00000"/>
              </a:solidFill>
            </a:endParaRPr>
          </a:p>
          <a:p>
            <a:pPr marL="342900" indent="-342900" algn="just">
              <a:lnSpc>
                <a:spcPct val="150000"/>
              </a:lnSpc>
              <a:buFont typeface="Arial" panose="020B0604020202020204" pitchFamily="34" charset="0"/>
              <a:buChar char="•"/>
            </a:pPr>
            <a:r>
              <a:rPr lang="en-US" sz="2400" b="0" i="0" dirty="0">
                <a:solidFill>
                  <a:srgbClr val="374151"/>
                </a:solidFill>
                <a:effectLst/>
              </a:rPr>
              <a:t>Self-generating inductive transducers are devices that can convert mechanical energy into electrical energy. </a:t>
            </a:r>
            <a:endParaRPr lang="en-US" sz="2400" b="0" i="0" dirty="0">
              <a:solidFill>
                <a:srgbClr val="374151"/>
              </a:solidFill>
              <a:effectLst/>
            </a:endParaRPr>
          </a:p>
          <a:p>
            <a:pPr marL="342900" indent="-342900" algn="just">
              <a:lnSpc>
                <a:spcPct val="150000"/>
              </a:lnSpc>
              <a:buFont typeface="Arial" panose="020B0604020202020204" pitchFamily="34" charset="0"/>
              <a:buChar char="•"/>
            </a:pPr>
            <a:r>
              <a:rPr lang="en-US" sz="2400" b="0" i="0" dirty="0">
                <a:solidFill>
                  <a:srgbClr val="374151"/>
                </a:solidFill>
                <a:effectLst/>
              </a:rPr>
              <a:t>They typically consist of a coil of wire and a magnet that moves relative to the coil. When the magnet moves, it creates a changing magnetic field that induces an electric current in the coil.</a:t>
            </a:r>
            <a:endParaRPr lang="en-US" sz="2400" b="0" i="0" dirty="0">
              <a:solidFill>
                <a:srgbClr val="374151"/>
              </a:solidFill>
              <a:effectLst/>
            </a:endParaRPr>
          </a:p>
          <a:p>
            <a:pPr algn="just">
              <a:lnSpc>
                <a:spcPct val="150000"/>
              </a:lnSpc>
            </a:pPr>
            <a:r>
              <a:rPr kumimoji="0" lang="en-US" altLang="en-US" sz="2400" b="0" i="0" u="none" strike="noStrike" cap="none" normalizeH="0" baseline="0" dirty="0">
                <a:ln>
                  <a:noFill/>
                </a:ln>
                <a:solidFill>
                  <a:srgbClr val="C00000"/>
                </a:solidFill>
                <a:effectLst/>
                <a:latin typeface="Söhne"/>
              </a:rPr>
              <a:t>Applications:  </a:t>
            </a:r>
            <a:endParaRPr kumimoji="0" lang="en-US" altLang="en-US" sz="2400" b="0" i="0" u="none" strike="noStrike" cap="none" normalizeH="0" baseline="0" dirty="0">
              <a:ln>
                <a:noFill/>
              </a:ln>
              <a:solidFill>
                <a:srgbClr val="C00000"/>
              </a:solidFill>
              <a:effectLst/>
              <a:latin typeface="Söhne"/>
            </a:endParaRPr>
          </a:p>
          <a:p>
            <a:pPr marL="342900" indent="-342900" algn="just">
              <a:lnSpc>
                <a:spcPct val="150000"/>
              </a:lnSpc>
              <a:buFont typeface="Wingdings" panose="05000000000000000000" pitchFamily="2" charset="2"/>
              <a:buChar char="§"/>
            </a:pPr>
            <a:r>
              <a:rPr lang="en-US" altLang="en-US" sz="2400" dirty="0">
                <a:solidFill>
                  <a:srgbClr val="000000"/>
                </a:solidFill>
                <a:latin typeface="Söhne"/>
              </a:rPr>
              <a:t>P</a:t>
            </a:r>
            <a:r>
              <a:rPr kumimoji="0" lang="en-US" altLang="en-US" sz="2400" b="0" i="0" u="none" strike="noStrike" cap="none" normalizeH="0" baseline="0" dirty="0">
                <a:ln>
                  <a:noFill/>
                </a:ln>
                <a:solidFill>
                  <a:srgbClr val="000000"/>
                </a:solidFill>
                <a:effectLst/>
                <a:latin typeface="Söhne"/>
              </a:rPr>
              <a:t>ower generation, sensing, and control. </a:t>
            </a:r>
            <a:endParaRPr kumimoji="0" lang="en-US" altLang="en-US" sz="2400" b="0" i="0" u="none" strike="noStrike" cap="none" normalizeH="0" baseline="0" dirty="0">
              <a:ln>
                <a:noFill/>
              </a:ln>
              <a:solidFill>
                <a:srgbClr val="000000"/>
              </a:solidFill>
              <a:effectLst/>
              <a:latin typeface="Söhne"/>
            </a:endParaRPr>
          </a:p>
          <a:p>
            <a:pPr marL="342900" indent="-342900" algn="just">
              <a:lnSpc>
                <a:spcPct val="150000"/>
              </a:lnSpc>
              <a:buFont typeface="Wingdings" panose="05000000000000000000" pitchFamily="2" charset="2"/>
              <a:buChar char="§"/>
            </a:pPr>
            <a:r>
              <a:rPr kumimoji="0" lang="en-US" altLang="en-US" sz="2400" b="0" i="0" u="none" strike="noStrike" cap="none" normalizeH="0" baseline="0" dirty="0">
                <a:ln>
                  <a:noFill/>
                </a:ln>
                <a:solidFill>
                  <a:srgbClr val="000000"/>
                </a:solidFill>
                <a:effectLst/>
                <a:latin typeface="Söhne"/>
              </a:rPr>
              <a:t>They are typically simple and reliable</a:t>
            </a:r>
            <a:endParaRPr kumimoji="0" lang="en-US" altLang="en-US" sz="2400" b="0" i="0" u="none" strike="noStrike" cap="none" normalizeH="0" baseline="0" dirty="0">
              <a:ln>
                <a:noFill/>
              </a:ln>
              <a:solidFill>
                <a:srgbClr val="000000"/>
              </a:solidFill>
              <a:effectLst/>
              <a:latin typeface="Söhne"/>
            </a:endParaRPr>
          </a:p>
          <a:p>
            <a:pPr marL="342900" indent="-342900" algn="just">
              <a:lnSpc>
                <a:spcPct val="150000"/>
              </a:lnSpc>
              <a:buFont typeface="Wingdings" panose="05000000000000000000" pitchFamily="2" charset="2"/>
              <a:buChar char="§"/>
            </a:pPr>
            <a:r>
              <a:rPr kumimoji="0" lang="en-US" altLang="en-US" sz="2400" b="0" i="0" u="none" strike="noStrike" cap="none" normalizeH="0" baseline="0" dirty="0">
                <a:ln>
                  <a:noFill/>
                </a:ln>
                <a:solidFill>
                  <a:srgbClr val="000000"/>
                </a:solidFill>
                <a:effectLst/>
                <a:latin typeface="Söhne"/>
              </a:rPr>
              <a:t>Making them ideal for use in harsh environments</a:t>
            </a:r>
            <a:endParaRPr kumimoji="0" lang="en-US" altLang="en-US" sz="2400" b="0" i="0" u="none" strike="noStrike" cap="none" normalizeH="0" baseline="0" dirty="0">
              <a:ln>
                <a:noFill/>
              </a:ln>
              <a:solidFill>
                <a:srgbClr val="000000"/>
              </a:solidFill>
              <a:effectLst/>
              <a:latin typeface="Söhne"/>
            </a:endParaRPr>
          </a:p>
          <a:p>
            <a:pPr marL="342900" indent="-342900" algn="just">
              <a:lnSpc>
                <a:spcPct val="150000"/>
              </a:lnSpc>
              <a:buFont typeface="Wingdings" panose="05000000000000000000" pitchFamily="2" charset="2"/>
              <a:buChar char="§"/>
            </a:pPr>
            <a:r>
              <a:rPr kumimoji="0" lang="en-US" altLang="en-US" sz="2400" b="0" i="0" u="none" strike="noStrike" cap="none" normalizeH="0" baseline="0" dirty="0">
                <a:ln>
                  <a:noFill/>
                </a:ln>
                <a:solidFill>
                  <a:srgbClr val="000000"/>
                </a:solidFill>
                <a:effectLst/>
                <a:latin typeface="Söhne"/>
              </a:rPr>
              <a:t> </a:t>
            </a:r>
            <a:r>
              <a:rPr lang="en-US" altLang="en-US" sz="2400" dirty="0">
                <a:solidFill>
                  <a:srgbClr val="000000"/>
                </a:solidFill>
                <a:latin typeface="Söhne"/>
              </a:rPr>
              <a:t>A</a:t>
            </a:r>
            <a:r>
              <a:rPr kumimoji="0" lang="en-US" altLang="en-US" sz="2400" b="0" i="0" u="none" strike="noStrike" cap="none" normalizeH="0" baseline="0" dirty="0">
                <a:ln>
                  <a:noFill/>
                </a:ln>
                <a:solidFill>
                  <a:srgbClr val="000000"/>
                </a:solidFill>
                <a:effectLst/>
                <a:latin typeface="Söhne"/>
              </a:rPr>
              <a:t>pplications where maintenance is difficult or impossible.</a:t>
            </a:r>
            <a:endParaRPr kumimoji="0" lang="en-US" altLang="en-US" sz="2400" b="0" i="0" u="none" strike="noStrike" cap="none" normalizeH="0" baseline="0" dirty="0">
              <a:ln>
                <a:noFill/>
              </a:ln>
              <a:solidFill>
                <a:srgbClr val="000000"/>
              </a:solidFill>
              <a:effectLst/>
              <a:latin typeface="Söhne"/>
            </a:endParaRPr>
          </a:p>
          <a:p>
            <a:pPr marL="342900" indent="-342900" algn="just">
              <a:lnSpc>
                <a:spcPct val="150000"/>
              </a:lnSpc>
              <a:buFont typeface="Wingdings" panose="05000000000000000000" pitchFamily="2" charset="2"/>
              <a:buChar char="§"/>
            </a:pPr>
            <a:endParaRPr lang="en-US" sz="2400" b="0" i="0" dirty="0">
              <a:solidFill>
                <a:srgbClr val="374151"/>
              </a:solidFill>
              <a:effectLst/>
              <a:latin typeface="Söhne"/>
            </a:endParaRPr>
          </a:p>
          <a:p>
            <a:pPr marL="342900" indent="-342900">
              <a:buFont typeface="Wingdings" panose="05000000000000000000" pitchFamily="2" charset="2"/>
              <a:buChar char="§"/>
            </a:pPr>
            <a:endParaRPr lang="en-US" sz="2400" b="0" i="0" dirty="0">
              <a:solidFill>
                <a:srgbClr val="374151"/>
              </a:solidFill>
              <a:effectLst/>
              <a:latin typeface="Söhne"/>
            </a:endParaRPr>
          </a:p>
          <a:p>
            <a:endParaRPr lang="en-IN" sz="2400"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1" cstate="print"/>
          <a:srcRect/>
          <a:stretch>
            <a:fillRect/>
          </a:stretch>
        </p:blipFill>
        <p:spPr bwMode="auto">
          <a:xfrm>
            <a:off x="762000" y="228600"/>
            <a:ext cx="7848601" cy="5562600"/>
          </a:xfrm>
          <a:prstGeom prst="rect">
            <a:avLst/>
          </a:prstGeom>
          <a:noFill/>
          <a:ln w="9525">
            <a:noFill/>
            <a:miter lim="800000"/>
            <a:headEnd/>
            <a:tailEnd/>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noChangeArrowheads="1"/>
          </p:cNvPicPr>
          <p:nvPr/>
        </p:nvPicPr>
        <p:blipFill>
          <a:blip r:embed="rId1" cstate="print"/>
          <a:srcRect/>
          <a:stretch>
            <a:fillRect/>
          </a:stretch>
        </p:blipFill>
        <p:spPr bwMode="auto">
          <a:xfrm>
            <a:off x="76200" y="0"/>
            <a:ext cx="8534400" cy="4724400"/>
          </a:xfrm>
          <a:prstGeom prst="rect">
            <a:avLst/>
          </a:prstGeom>
          <a:noFill/>
          <a:ln w="9525">
            <a:noFill/>
            <a:miter lim="800000"/>
            <a:headEnd/>
            <a:tailEnd/>
          </a:ln>
        </p:spPr>
      </p:pic>
      <p:sp>
        <p:nvSpPr>
          <p:cNvPr id="3" name="TextBox 2"/>
          <p:cNvSpPr txBox="1"/>
          <p:nvPr/>
        </p:nvSpPr>
        <p:spPr>
          <a:xfrm>
            <a:off x="381000" y="4572000"/>
            <a:ext cx="8686800" cy="2308324"/>
          </a:xfrm>
          <a:prstGeom prst="rect">
            <a:avLst/>
          </a:prstGeom>
          <a:noFill/>
        </p:spPr>
        <p:txBody>
          <a:bodyPr wrap="square">
            <a:spAutoFit/>
          </a:bodyPr>
          <a:lstStyle/>
          <a:p>
            <a:pPr algn="just"/>
            <a:r>
              <a:rPr lang="en-US" sz="2400" b="0" i="0" dirty="0">
                <a:solidFill>
                  <a:srgbClr val="374151"/>
                </a:solidFill>
                <a:effectLst/>
              </a:rPr>
              <a:t>Eddy current transducers are sensors that use eddy currents to measure various parameters, such as </a:t>
            </a:r>
            <a:endParaRPr lang="en-US" sz="2400" b="0" i="0" dirty="0">
              <a:solidFill>
                <a:srgbClr val="374151"/>
              </a:solidFill>
              <a:effectLst/>
            </a:endParaRPr>
          </a:p>
          <a:p>
            <a:pPr marL="342900" indent="-342900" algn="just">
              <a:buFont typeface="Arial" panose="020B0604020202020204" pitchFamily="34" charset="0"/>
              <a:buChar char="•"/>
            </a:pPr>
            <a:r>
              <a:rPr lang="en-US" sz="2400" dirty="0">
                <a:solidFill>
                  <a:srgbClr val="FF0000"/>
                </a:solidFill>
              </a:rPr>
              <a:t>D</a:t>
            </a:r>
            <a:r>
              <a:rPr lang="en-US" sz="2400" b="0" i="0" dirty="0">
                <a:solidFill>
                  <a:srgbClr val="FF0000"/>
                </a:solidFill>
                <a:effectLst/>
              </a:rPr>
              <a:t>istance, position, vibration, conductivity, and thickness</a:t>
            </a:r>
            <a:r>
              <a:rPr lang="en-US" sz="2400" b="0" i="0" dirty="0">
                <a:solidFill>
                  <a:srgbClr val="374151"/>
                </a:solidFill>
                <a:effectLst/>
              </a:rPr>
              <a:t>.</a:t>
            </a:r>
            <a:endParaRPr lang="en-US" sz="2400" b="0" i="0" dirty="0">
              <a:solidFill>
                <a:srgbClr val="374151"/>
              </a:solidFill>
              <a:effectLst/>
            </a:endParaRPr>
          </a:p>
          <a:p>
            <a:pPr marL="342900" indent="-342900" algn="just">
              <a:buFont typeface="Arial" panose="020B0604020202020204" pitchFamily="34" charset="0"/>
              <a:buChar char="•"/>
            </a:pPr>
            <a:r>
              <a:rPr lang="en-US" sz="2400" b="0" i="0" dirty="0">
                <a:solidFill>
                  <a:srgbClr val="374151"/>
                </a:solidFill>
                <a:effectLst/>
              </a:rPr>
              <a:t> Eddy currents are small circulating electrical currents that are induced in a conductive material when it is placed in a changing magnetic field</a:t>
            </a:r>
            <a:r>
              <a:rPr lang="en-US" b="0" i="0" dirty="0">
                <a:solidFill>
                  <a:srgbClr val="374151"/>
                </a:solidFill>
                <a:effectLst/>
                <a:latin typeface="Söhne"/>
              </a:rPr>
              <a:t>.</a:t>
            </a:r>
            <a:endParaRPr lang="en-IN"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28600" y="10886"/>
            <a:ext cx="8686800" cy="7237046"/>
          </a:xfrm>
          <a:prstGeom prst="rect">
            <a:avLst/>
          </a:prstGeom>
          <a:noFill/>
        </p:spPr>
        <p:txBody>
          <a:bodyPr wrap="square">
            <a:spAutoFit/>
          </a:bodyPr>
          <a:lstStyle/>
          <a:p>
            <a:pPr marL="342900" indent="-342900" algn="just">
              <a:lnSpc>
                <a:spcPct val="150000"/>
              </a:lnSpc>
              <a:buFont typeface="Wingdings" panose="05000000000000000000" pitchFamily="2" charset="2"/>
              <a:buChar char="§"/>
            </a:pPr>
            <a:r>
              <a:rPr lang="en-US" sz="2400" b="0" i="0" dirty="0">
                <a:solidFill>
                  <a:srgbClr val="FF0000"/>
                </a:solidFill>
                <a:effectLst/>
              </a:rPr>
              <a:t>The basic principle of operation of eddy current transducers involves generating a high-frequency alternating magnetic field using a coil and measuring the eddy currents induced in a nearby conductive material</a:t>
            </a:r>
            <a:r>
              <a:rPr lang="en-US" sz="2400" b="0" i="0" dirty="0">
                <a:solidFill>
                  <a:srgbClr val="374151"/>
                </a:solidFill>
                <a:effectLst/>
              </a:rPr>
              <a:t>. </a:t>
            </a:r>
            <a:endParaRPr lang="en-US" sz="2400" b="0" i="0" dirty="0">
              <a:solidFill>
                <a:srgbClr val="374151"/>
              </a:solidFill>
              <a:effectLst/>
            </a:endParaRPr>
          </a:p>
          <a:p>
            <a:pPr marL="342900" indent="-342900" algn="just">
              <a:lnSpc>
                <a:spcPct val="150000"/>
              </a:lnSpc>
              <a:buFont typeface="Wingdings" panose="05000000000000000000" pitchFamily="2" charset="2"/>
              <a:buChar char="§"/>
            </a:pPr>
            <a:r>
              <a:rPr lang="en-US" sz="2400" b="0" i="0" dirty="0">
                <a:solidFill>
                  <a:srgbClr val="374151"/>
                </a:solidFill>
                <a:effectLst/>
              </a:rPr>
              <a:t>The magnitude and phase of these eddy currents are dependent on the properties of the material, such as its conductivity, permeability, and thickness. </a:t>
            </a:r>
            <a:endParaRPr lang="en-US" sz="2400" b="0" i="0" dirty="0">
              <a:solidFill>
                <a:srgbClr val="374151"/>
              </a:solidFill>
              <a:effectLst/>
            </a:endParaRPr>
          </a:p>
          <a:p>
            <a:pPr marL="342900" indent="-342900" algn="just">
              <a:lnSpc>
                <a:spcPct val="150000"/>
              </a:lnSpc>
              <a:buFont typeface="Wingdings" panose="05000000000000000000" pitchFamily="2" charset="2"/>
              <a:buChar char="§"/>
            </a:pPr>
            <a:r>
              <a:rPr lang="en-US" sz="2400" b="0" i="0" dirty="0">
                <a:solidFill>
                  <a:srgbClr val="374151"/>
                </a:solidFill>
                <a:effectLst/>
              </a:rPr>
              <a:t>Eddy current transducers are used in a variety of applications, such as </a:t>
            </a:r>
            <a:r>
              <a:rPr lang="en-US" sz="2400" b="0" i="0" dirty="0">
                <a:solidFill>
                  <a:srgbClr val="FF0000"/>
                </a:solidFill>
                <a:effectLst/>
              </a:rPr>
              <a:t>non-destructive testing, flaw detection, material sorting, and position sensing. </a:t>
            </a:r>
            <a:endParaRPr lang="en-US" sz="2400" b="0" i="0" dirty="0">
              <a:solidFill>
                <a:srgbClr val="FF0000"/>
              </a:solidFill>
              <a:effectLst/>
            </a:endParaRPr>
          </a:p>
          <a:p>
            <a:pPr marL="342900" indent="-342900" algn="just">
              <a:lnSpc>
                <a:spcPct val="150000"/>
              </a:lnSpc>
              <a:buFont typeface="Wingdings" panose="05000000000000000000" pitchFamily="2" charset="2"/>
              <a:buChar char="§"/>
            </a:pPr>
            <a:r>
              <a:rPr lang="en-US" sz="2400" dirty="0">
                <a:solidFill>
                  <a:srgbClr val="374151"/>
                </a:solidFill>
              </a:rPr>
              <a:t>Application in</a:t>
            </a:r>
            <a:r>
              <a:rPr lang="en-US" sz="2400" b="0" i="0" dirty="0">
                <a:solidFill>
                  <a:srgbClr val="374151"/>
                </a:solidFill>
                <a:effectLst/>
              </a:rPr>
              <a:t> </a:t>
            </a:r>
            <a:r>
              <a:rPr lang="en-US" sz="2400" b="0" i="0" dirty="0">
                <a:solidFill>
                  <a:srgbClr val="FF0000"/>
                </a:solidFill>
                <a:effectLst/>
              </a:rPr>
              <a:t>harsh environments</a:t>
            </a:r>
            <a:r>
              <a:rPr lang="en-US" sz="2400" b="0" i="0" dirty="0">
                <a:solidFill>
                  <a:srgbClr val="374151"/>
                </a:solidFill>
                <a:effectLst/>
              </a:rPr>
              <a:t>, such as high temperatures or corrosive conditions.</a:t>
            </a:r>
            <a:endParaRPr lang="en-IN" sz="2400" dirty="0"/>
          </a:p>
          <a:p>
            <a:pPr marL="342900" indent="-342900" algn="just">
              <a:lnSpc>
                <a:spcPct val="150000"/>
              </a:lnSpc>
              <a:buFont typeface="Wingdings" panose="05000000000000000000" pitchFamily="2" charset="2"/>
              <a:buChar char="§"/>
            </a:pPr>
            <a:endParaRPr lang="en-IN" sz="24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81000" y="152400"/>
            <a:ext cx="7162800" cy="707886"/>
          </a:xfrm>
          <a:prstGeom prst="rect">
            <a:avLst/>
          </a:prstGeom>
          <a:noFill/>
        </p:spPr>
        <p:txBody>
          <a:bodyPr wrap="square">
            <a:spAutoFit/>
          </a:bodyPr>
          <a:lstStyle/>
          <a:p>
            <a:r>
              <a:rPr lang="en-US" sz="2800" dirty="0">
                <a:solidFill>
                  <a:srgbClr val="FF0000"/>
                </a:solidFill>
              </a:rPr>
              <a:t>1</a:t>
            </a:r>
            <a:r>
              <a:rPr lang="en-US" sz="4000" dirty="0">
                <a:solidFill>
                  <a:srgbClr val="FF0000"/>
                </a:solidFill>
              </a:rPr>
              <a:t>. </a:t>
            </a:r>
            <a:r>
              <a:rPr lang="en-US" sz="2800" dirty="0">
                <a:solidFill>
                  <a:srgbClr val="FF0000"/>
                </a:solidFill>
              </a:rPr>
              <a:t>Potentiometric Type</a:t>
            </a:r>
            <a:r>
              <a:rPr lang="en-US" sz="1800" dirty="0">
                <a:solidFill>
                  <a:srgbClr val="374151"/>
                </a:solidFill>
              </a:rPr>
              <a:t>:  Displacement into Electrical signal</a:t>
            </a:r>
            <a:endParaRPr lang="en-IN" dirty="0"/>
          </a:p>
        </p:txBody>
      </p:sp>
      <p:pic>
        <p:nvPicPr>
          <p:cNvPr id="8" name="Picture 2"/>
          <p:cNvPicPr>
            <a:picLocks noChangeAspect="1" noChangeArrowheads="1"/>
          </p:cNvPicPr>
          <p:nvPr/>
        </p:nvPicPr>
        <p:blipFill>
          <a:blip r:embed="rId1" cstate="print"/>
          <a:srcRect/>
          <a:stretch>
            <a:fillRect/>
          </a:stretch>
        </p:blipFill>
        <p:spPr bwMode="auto">
          <a:xfrm>
            <a:off x="762000" y="1159452"/>
            <a:ext cx="6400800" cy="3945948"/>
          </a:xfrm>
          <a:prstGeom prst="rect">
            <a:avLst/>
          </a:prstGeom>
          <a:noFill/>
          <a:ln w="9525">
            <a:noFill/>
            <a:miter lim="800000"/>
            <a:headEnd/>
            <a:tailEnd/>
          </a:ln>
        </p:spPr>
      </p:pic>
      <mc:AlternateContent xmlns:mc="http://schemas.openxmlformats.org/markup-compatibility/2006">
        <mc:Choice xmlns:a14="http://schemas.microsoft.com/office/drawing/2010/main" Requires="a14">
          <p:sp>
            <p:nvSpPr>
              <p:cNvPr id="9" name="TextBox 8"/>
              <p:cNvSpPr txBox="1"/>
              <p:nvPr/>
            </p:nvSpPr>
            <p:spPr>
              <a:xfrm>
                <a:off x="5867400" y="1600200"/>
                <a:ext cx="1828800" cy="402931"/>
              </a:xfrm>
              <a:prstGeom prst="rect">
                <a:avLst/>
              </a:prstGeom>
              <a:noFill/>
            </p:spPr>
            <p:txBody>
              <a:bodyPr wrap="square" lIns="0" tIns="0" rIns="0" bIns="0" rtlCol="0">
                <a:spAutoFit/>
              </a:bodyPr>
              <a:lstStyle/>
              <a:p>
                <a14:m>
                  <m:oMath xmlns:m="http://schemas.openxmlformats.org/officeDocument/2006/math">
                    <m:r>
                      <a:rPr lang="en-US" b="0" i="1" smtClean="0">
                        <a:latin typeface="Cambria Math" panose="02040503050406030204" pitchFamily="18" charset="0"/>
                      </a:rPr>
                      <m:t>𝑒𝑜</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𝑋𝑖</m:t>
                        </m:r>
                      </m:num>
                      <m:den>
                        <m:r>
                          <a:rPr lang="en-US" b="0" i="1" smtClean="0">
                            <a:latin typeface="Cambria Math" panose="02040503050406030204" pitchFamily="18" charset="0"/>
                          </a:rPr>
                          <m:t>𝑋𝑜</m:t>
                        </m:r>
                      </m:den>
                    </m:f>
                  </m:oMath>
                </a14:m>
                <a:r>
                  <a:rPr lang="en-IN" dirty="0"/>
                  <a:t>*100</a:t>
                </a:r>
                <a:endParaRPr lang="en-IN" dirty="0"/>
              </a:p>
            </p:txBody>
          </p:sp>
        </mc:Choice>
        <mc:Fallback>
          <p:sp>
            <p:nvSpPr>
              <p:cNvPr id="9" name="TextBox 8"/>
              <p:cNvSpPr txBox="1">
                <a:spLocks noRot="1" noChangeAspect="1" noMove="1" noResize="1" noEditPoints="1" noAdjustHandles="1" noChangeArrowheads="1" noChangeShapeType="1" noTextEdit="1"/>
              </p:cNvSpPr>
              <p:nvPr/>
            </p:nvSpPr>
            <p:spPr>
              <a:xfrm>
                <a:off x="5867400" y="1600200"/>
                <a:ext cx="1828800" cy="402931"/>
              </a:xfrm>
              <a:prstGeom prst="rect">
                <a:avLst/>
              </a:prstGeom>
              <a:blipFill rotWithShape="1">
                <a:blip r:embed="rId2"/>
                <a:stretch>
                  <a:fillRect b="85"/>
                </a:stretch>
              </a:blipFill>
            </p:spPr>
            <p:txBody>
              <a:bodyPr/>
              <a:lstStyle/>
              <a:p>
                <a:r>
                  <a:rPr lang="en-US" altLang="en-US">
                    <a:noFill/>
                  </a:rPr>
                  <a:t> </a:t>
                </a:r>
              </a:p>
            </p:txBody>
          </p:sp>
        </mc:Fallback>
      </mc:AlternateContent>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152400" y="152400"/>
            <a:ext cx="8458200" cy="892552"/>
          </a:xfrm>
          <a:prstGeom prst="rect">
            <a:avLst/>
          </a:prstGeom>
          <a:noFill/>
        </p:spPr>
        <p:txBody>
          <a:bodyPr wrap="square">
            <a:spAutoFit/>
          </a:bodyPr>
          <a:lstStyle/>
          <a:p>
            <a:pPr algn="just"/>
            <a:r>
              <a:rPr lang="en-US" sz="2800" b="0" i="0" dirty="0">
                <a:solidFill>
                  <a:srgbClr val="C00000"/>
                </a:solidFill>
                <a:effectLst/>
                <a:latin typeface="Söhne"/>
              </a:rPr>
              <a:t>Non-self-generating</a:t>
            </a:r>
            <a:r>
              <a:rPr lang="en-US" sz="2400" b="0" i="0" dirty="0">
                <a:solidFill>
                  <a:srgbClr val="374151"/>
                </a:solidFill>
                <a:effectLst/>
                <a:latin typeface="Söhne"/>
              </a:rPr>
              <a:t> transducers are devices that require an external power source to operate.</a:t>
            </a:r>
            <a:endParaRPr lang="en-IN" sz="2400" dirty="0"/>
          </a:p>
        </p:txBody>
      </p:sp>
      <p:pic>
        <p:nvPicPr>
          <p:cNvPr id="9" name="Picture 4"/>
          <p:cNvPicPr>
            <a:picLocks noChangeAspect="1" noChangeArrowheads="1"/>
          </p:cNvPicPr>
          <p:nvPr/>
        </p:nvPicPr>
        <p:blipFill>
          <a:blip r:embed="rId1" cstate="print"/>
          <a:srcRect/>
          <a:stretch>
            <a:fillRect/>
          </a:stretch>
        </p:blipFill>
        <p:spPr bwMode="auto">
          <a:xfrm>
            <a:off x="-32858" y="1219199"/>
            <a:ext cx="8948257" cy="4672099"/>
          </a:xfrm>
          <a:prstGeom prst="rect">
            <a:avLst/>
          </a:prstGeom>
          <a:noFill/>
          <a:ln w="9525">
            <a:noFill/>
            <a:miter lim="800000"/>
            <a:headEnd/>
            <a:tailEnd/>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3" name="Picture 3"/>
          <p:cNvPicPr>
            <a:picLocks noChangeAspect="1" noChangeArrowheads="1"/>
          </p:cNvPicPr>
          <p:nvPr/>
        </p:nvPicPr>
        <p:blipFill>
          <a:blip r:embed="rId1" cstate="print"/>
          <a:srcRect/>
          <a:stretch>
            <a:fillRect/>
          </a:stretch>
        </p:blipFill>
        <p:spPr bwMode="auto">
          <a:xfrm>
            <a:off x="381000" y="1066800"/>
            <a:ext cx="8382000" cy="4308795"/>
          </a:xfrm>
          <a:prstGeom prst="rect">
            <a:avLst/>
          </a:prstGeom>
          <a:noFill/>
          <a:ln w="9525">
            <a:noFill/>
            <a:miter lim="800000"/>
            <a:headEnd/>
            <a:tailEnd/>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9" name="Picture 5"/>
          <p:cNvPicPr>
            <a:picLocks noChangeAspect="1" noChangeArrowheads="1"/>
          </p:cNvPicPr>
          <p:nvPr/>
        </p:nvPicPr>
        <p:blipFill>
          <a:blip r:embed="rId1" cstate="print"/>
          <a:srcRect/>
          <a:stretch>
            <a:fillRect/>
          </a:stretch>
        </p:blipFill>
        <p:spPr bwMode="auto">
          <a:xfrm>
            <a:off x="1828800" y="164363"/>
            <a:ext cx="4991100" cy="390525"/>
          </a:xfrm>
          <a:prstGeom prst="rect">
            <a:avLst/>
          </a:prstGeom>
          <a:ln w="38100" cap="sq">
            <a:solidFill>
              <a:srgbClr val="000000"/>
            </a:solidFill>
            <a:prstDash val="solid"/>
            <a:miter lim="800000"/>
            <a:headEnd/>
            <a:tailEnd/>
          </a:ln>
          <a:effectLst>
            <a:outerShdw blurRad="50800" dist="38100" dir="2700000" algn="tl" rotWithShape="0">
              <a:srgbClr val="000000">
                <a:alpha val="43000"/>
              </a:srgbClr>
            </a:outerShdw>
          </a:effectLst>
        </p:spPr>
      </p:pic>
      <p:pic>
        <p:nvPicPr>
          <p:cNvPr id="5" name="Picture 2"/>
          <p:cNvPicPr>
            <a:picLocks noChangeAspect="1" noChangeArrowheads="1"/>
          </p:cNvPicPr>
          <p:nvPr/>
        </p:nvPicPr>
        <p:blipFill>
          <a:blip r:embed="rId2" cstate="print"/>
          <a:srcRect/>
          <a:stretch>
            <a:fillRect/>
          </a:stretch>
        </p:blipFill>
        <p:spPr bwMode="auto">
          <a:xfrm>
            <a:off x="609600" y="1524000"/>
            <a:ext cx="7239000" cy="4631887"/>
          </a:xfrm>
          <a:prstGeom prst="rect">
            <a:avLst/>
          </a:prstGeom>
          <a:noFill/>
          <a:ln w="9525">
            <a:noFill/>
            <a:miter lim="800000"/>
            <a:headEnd/>
            <a:tailEnd/>
          </a:ln>
        </p:spPr>
      </p:pic>
      <p:sp>
        <p:nvSpPr>
          <p:cNvPr id="7" name="TextBox 6"/>
          <p:cNvSpPr txBox="1"/>
          <p:nvPr/>
        </p:nvSpPr>
        <p:spPr>
          <a:xfrm>
            <a:off x="152400" y="609600"/>
            <a:ext cx="3352800" cy="523220"/>
          </a:xfrm>
          <a:prstGeom prst="rect">
            <a:avLst/>
          </a:prstGeom>
          <a:noFill/>
        </p:spPr>
        <p:txBody>
          <a:bodyPr wrap="square" rtlCol="0">
            <a:spAutoFit/>
          </a:bodyPr>
          <a:lstStyle/>
          <a:p>
            <a:r>
              <a:rPr lang="en-US" sz="2800" dirty="0">
                <a:solidFill>
                  <a:srgbClr val="FF0000"/>
                </a:solidFill>
              </a:rPr>
              <a:t>LVDT: Construction</a:t>
            </a:r>
            <a:endParaRPr lang="en-US" sz="1600" dirty="0">
              <a:solidFill>
                <a:srgbClr val="FF0000"/>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ChangeAspect="1" noChangeArrowheads="1"/>
          </p:cNvPicPr>
          <p:nvPr/>
        </p:nvPicPr>
        <p:blipFill>
          <a:blip r:embed="rId1" cstate="print"/>
          <a:srcRect/>
          <a:stretch>
            <a:fillRect/>
          </a:stretch>
        </p:blipFill>
        <p:spPr bwMode="auto">
          <a:xfrm>
            <a:off x="0" y="457200"/>
            <a:ext cx="5105400" cy="2971800"/>
          </a:xfrm>
          <a:prstGeom prst="rect">
            <a:avLst/>
          </a:prstGeom>
          <a:noFill/>
          <a:ln w="9525">
            <a:noFill/>
            <a:miter lim="800000"/>
            <a:headEnd/>
            <a:tailEnd/>
          </a:ln>
        </p:spPr>
      </p:pic>
      <p:pic>
        <p:nvPicPr>
          <p:cNvPr id="6" name="Picture 3"/>
          <p:cNvPicPr>
            <a:picLocks noChangeAspect="1" noChangeArrowheads="1"/>
          </p:cNvPicPr>
          <p:nvPr/>
        </p:nvPicPr>
        <p:blipFill>
          <a:blip r:embed="rId2" cstate="print"/>
          <a:srcRect/>
          <a:stretch>
            <a:fillRect/>
          </a:stretch>
        </p:blipFill>
        <p:spPr bwMode="auto">
          <a:xfrm>
            <a:off x="1" y="3581400"/>
            <a:ext cx="5181600" cy="1905000"/>
          </a:xfrm>
          <a:prstGeom prst="rect">
            <a:avLst/>
          </a:prstGeom>
          <a:noFill/>
          <a:ln w="9525">
            <a:noFill/>
            <a:miter lim="800000"/>
            <a:headEnd/>
            <a:tailEnd/>
          </a:ln>
        </p:spPr>
      </p:pic>
      <p:sp>
        <p:nvSpPr>
          <p:cNvPr id="4" name="TextBox 3"/>
          <p:cNvSpPr txBox="1"/>
          <p:nvPr/>
        </p:nvSpPr>
        <p:spPr>
          <a:xfrm>
            <a:off x="0" y="0"/>
            <a:ext cx="2743200" cy="400110"/>
          </a:xfrm>
          <a:prstGeom prst="rect">
            <a:avLst/>
          </a:prstGeom>
          <a:noFill/>
        </p:spPr>
        <p:txBody>
          <a:bodyPr wrap="square" rtlCol="0">
            <a:spAutoFit/>
          </a:bodyPr>
          <a:lstStyle/>
          <a:p>
            <a:r>
              <a:rPr lang="en-US" sz="2000" dirty="0">
                <a:solidFill>
                  <a:srgbClr val="FF0000"/>
                </a:solidFill>
              </a:rPr>
              <a:t>LVDT: Working</a:t>
            </a:r>
            <a:endParaRPr lang="en-US" sz="1200" dirty="0">
              <a:solidFill>
                <a:srgbClr val="FF0000"/>
              </a:solidFill>
            </a:endParaRPr>
          </a:p>
        </p:txBody>
      </p:sp>
      <p:pic>
        <p:nvPicPr>
          <p:cNvPr id="5" name="Picture 4"/>
          <p:cNvPicPr>
            <a:picLocks noChangeAspect="1" noChangeArrowheads="1"/>
          </p:cNvPicPr>
          <p:nvPr/>
        </p:nvPicPr>
        <p:blipFill>
          <a:blip r:embed="rId3" cstate="print"/>
          <a:srcRect/>
          <a:stretch>
            <a:fillRect/>
          </a:stretch>
        </p:blipFill>
        <p:spPr bwMode="auto">
          <a:xfrm>
            <a:off x="4925568" y="1371600"/>
            <a:ext cx="4218432" cy="3583183"/>
          </a:xfrm>
          <a:prstGeom prst="rect">
            <a:avLst/>
          </a:prstGeom>
          <a:noFill/>
          <a:ln w="9525">
            <a:noFill/>
            <a:miter lim="800000"/>
            <a:headEnd/>
            <a:tailEnd/>
          </a:ln>
        </p:spPr>
      </p:pic>
      <p:sp>
        <p:nvSpPr>
          <p:cNvPr id="7" name="TextBox 6"/>
          <p:cNvSpPr txBox="1"/>
          <p:nvPr/>
        </p:nvSpPr>
        <p:spPr>
          <a:xfrm>
            <a:off x="6172200" y="533400"/>
            <a:ext cx="2351798" cy="400110"/>
          </a:xfrm>
          <a:prstGeom prst="rect">
            <a:avLst/>
          </a:prstGeom>
          <a:noFill/>
        </p:spPr>
        <p:txBody>
          <a:bodyPr wrap="none" rtlCol="0">
            <a:spAutoFit/>
          </a:bodyPr>
          <a:lstStyle/>
          <a:p>
            <a:pPr algn="ctr"/>
            <a:r>
              <a:rPr lang="en-US" sz="2000" dirty="0">
                <a:solidFill>
                  <a:srgbClr val="FF0000"/>
                </a:solidFill>
              </a:rPr>
              <a:t>LVDT :Characteristics</a:t>
            </a:r>
            <a:endParaRPr lang="en-US" sz="1200" dirty="0">
              <a:solidFill>
                <a:srgbClr val="FF0000"/>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2" descr="LVDT - Diagram, working, Characteristics, Advantages, Application"/>
          <p:cNvPicPr>
            <a:picLocks noChangeAspect="1" noChangeArrowheads="1"/>
          </p:cNvPicPr>
          <p:nvPr/>
        </p:nvPicPr>
        <p:blipFill>
          <a:blip r:embed="rId1" cstate="print"/>
          <a:srcRect/>
          <a:stretch>
            <a:fillRect/>
          </a:stretch>
        </p:blipFill>
        <p:spPr bwMode="auto">
          <a:xfrm>
            <a:off x="1600200" y="685800"/>
            <a:ext cx="5612202" cy="2114550"/>
          </a:xfrm>
          <a:prstGeom prst="rect">
            <a:avLst/>
          </a:prstGeom>
          <a:noFill/>
        </p:spPr>
      </p:pic>
      <p:pic>
        <p:nvPicPr>
          <p:cNvPr id="30726" name="Picture 6" descr="2 Specifications of LVDT DC750-250 (Source: Macro Sensor) Input Power... |  Download Table"/>
          <p:cNvPicPr>
            <a:picLocks noChangeAspect="1" noChangeArrowheads="1"/>
          </p:cNvPicPr>
          <p:nvPr/>
        </p:nvPicPr>
        <p:blipFill>
          <a:blip r:embed="rId2" cstate="print"/>
          <a:srcRect/>
          <a:stretch>
            <a:fillRect/>
          </a:stretch>
        </p:blipFill>
        <p:spPr bwMode="auto">
          <a:xfrm>
            <a:off x="1524000" y="2895600"/>
            <a:ext cx="5200650" cy="3634337"/>
          </a:xfrm>
          <a:prstGeom prst="rect">
            <a:avLst/>
          </a:prstGeom>
          <a:noFill/>
        </p:spPr>
      </p:pic>
      <p:sp>
        <p:nvSpPr>
          <p:cNvPr id="4" name="TextBox 3"/>
          <p:cNvSpPr txBox="1"/>
          <p:nvPr/>
        </p:nvSpPr>
        <p:spPr>
          <a:xfrm>
            <a:off x="3505200" y="304800"/>
            <a:ext cx="905056" cy="523220"/>
          </a:xfrm>
          <a:prstGeom prst="rect">
            <a:avLst/>
          </a:prstGeom>
          <a:noFill/>
        </p:spPr>
        <p:txBody>
          <a:bodyPr wrap="none" rtlCol="0">
            <a:spAutoFit/>
          </a:bodyPr>
          <a:lstStyle/>
          <a:p>
            <a:r>
              <a:rPr lang="en-US" sz="2800" dirty="0">
                <a:solidFill>
                  <a:srgbClr val="FF0000"/>
                </a:solidFill>
              </a:rPr>
              <a:t>LVDT</a:t>
            </a:r>
            <a:endParaRPr lang="en-US" dirty="0">
              <a:solidFill>
                <a:srgbClr val="FF0000"/>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28600" y="737175"/>
            <a:ext cx="8610600" cy="5667385"/>
          </a:xfrm>
          <a:prstGeom prst="rect">
            <a:avLst/>
          </a:prstGeom>
          <a:noFill/>
        </p:spPr>
        <p:txBody>
          <a:bodyPr wrap="square">
            <a:spAutoFit/>
          </a:bodyPr>
          <a:lstStyle/>
          <a:p>
            <a:pPr marL="342900" indent="-342900" algn="just">
              <a:lnSpc>
                <a:spcPct val="150000"/>
              </a:lnSpc>
              <a:buFont typeface="Wingdings" panose="05000000000000000000" pitchFamily="2" charset="2"/>
              <a:buChar char="§"/>
            </a:pPr>
            <a:r>
              <a:rPr lang="en-US" sz="2400" b="0" i="0" dirty="0">
                <a:solidFill>
                  <a:srgbClr val="374151"/>
                </a:solidFill>
                <a:effectLst/>
                <a:latin typeface="Söhne"/>
              </a:rPr>
              <a:t>Capacitive transducers are devices that convert mechanical changes into measurable electrical signals. </a:t>
            </a:r>
            <a:endParaRPr lang="en-US" sz="2400" b="0" i="0" dirty="0">
              <a:solidFill>
                <a:srgbClr val="374151"/>
              </a:solidFill>
              <a:effectLst/>
              <a:latin typeface="Söhne"/>
            </a:endParaRPr>
          </a:p>
          <a:p>
            <a:pPr marL="342900" indent="-342900" algn="just">
              <a:lnSpc>
                <a:spcPct val="150000"/>
              </a:lnSpc>
              <a:buFont typeface="Wingdings" panose="05000000000000000000" pitchFamily="2" charset="2"/>
              <a:buChar char="§"/>
            </a:pPr>
            <a:r>
              <a:rPr lang="en-US" sz="2400" b="0" i="0" dirty="0">
                <a:solidFill>
                  <a:srgbClr val="374151"/>
                </a:solidFill>
                <a:effectLst/>
                <a:latin typeface="Söhne"/>
              </a:rPr>
              <a:t>They work by using changes in capacitance, which is the ability of a system to store an electric charge, to detect changes in physical parameters such as displacement, pressure, or force</a:t>
            </a:r>
            <a:endParaRPr lang="en-US" sz="2400" b="0" i="0" dirty="0">
              <a:solidFill>
                <a:srgbClr val="374151"/>
              </a:solidFill>
              <a:effectLst/>
              <a:latin typeface="Söhne"/>
            </a:endParaRPr>
          </a:p>
          <a:p>
            <a:pPr algn="just">
              <a:lnSpc>
                <a:spcPct val="150000"/>
              </a:lnSpc>
            </a:pPr>
            <a:r>
              <a:rPr lang="en-US" sz="2800" dirty="0">
                <a:solidFill>
                  <a:srgbClr val="FF0000"/>
                </a:solidFill>
                <a:latin typeface="Söhne"/>
              </a:rPr>
              <a:t>A</a:t>
            </a:r>
            <a:r>
              <a:rPr lang="en-US" sz="2800" b="0" i="0" dirty="0">
                <a:solidFill>
                  <a:srgbClr val="FF0000"/>
                </a:solidFill>
                <a:effectLst/>
                <a:latin typeface="Söhne"/>
              </a:rPr>
              <a:t>pplications</a:t>
            </a:r>
            <a:r>
              <a:rPr lang="en-US" sz="2400" b="0" i="0" dirty="0">
                <a:solidFill>
                  <a:srgbClr val="374151"/>
                </a:solidFill>
                <a:effectLst/>
                <a:latin typeface="Söhne"/>
              </a:rPr>
              <a:t> </a:t>
            </a:r>
            <a:endParaRPr lang="en-US" sz="2400" b="0" i="0" dirty="0">
              <a:solidFill>
                <a:srgbClr val="374151"/>
              </a:solidFill>
              <a:effectLst/>
              <a:latin typeface="Söhne"/>
            </a:endParaRPr>
          </a:p>
          <a:p>
            <a:pPr marL="342900" indent="-342900" algn="just">
              <a:lnSpc>
                <a:spcPct val="150000"/>
              </a:lnSpc>
              <a:buFont typeface="Wingdings" panose="05000000000000000000" pitchFamily="2" charset="2"/>
              <a:buChar char="§"/>
            </a:pPr>
            <a:r>
              <a:rPr lang="en-US" sz="2400" dirty="0">
                <a:solidFill>
                  <a:srgbClr val="374151"/>
                </a:solidFill>
                <a:latin typeface="Söhne"/>
              </a:rPr>
              <a:t>P</a:t>
            </a:r>
            <a:r>
              <a:rPr lang="en-US" sz="2400" b="0" i="0" dirty="0">
                <a:solidFill>
                  <a:srgbClr val="374151"/>
                </a:solidFill>
                <a:effectLst/>
                <a:latin typeface="Söhne"/>
              </a:rPr>
              <a:t>ressure sensors</a:t>
            </a:r>
            <a:endParaRPr lang="en-US" sz="2400" b="0" i="0" dirty="0">
              <a:solidFill>
                <a:srgbClr val="374151"/>
              </a:solidFill>
              <a:effectLst/>
              <a:latin typeface="Söhne"/>
            </a:endParaRPr>
          </a:p>
          <a:p>
            <a:pPr marL="342900" indent="-342900" algn="just">
              <a:lnSpc>
                <a:spcPct val="150000"/>
              </a:lnSpc>
              <a:buFont typeface="Wingdings" panose="05000000000000000000" pitchFamily="2" charset="2"/>
              <a:buChar char="§"/>
            </a:pPr>
            <a:r>
              <a:rPr lang="en-US" sz="2400" b="0" i="0" dirty="0">
                <a:solidFill>
                  <a:srgbClr val="374151"/>
                </a:solidFill>
                <a:effectLst/>
                <a:latin typeface="Söhne"/>
              </a:rPr>
              <a:t> </a:t>
            </a:r>
            <a:r>
              <a:rPr lang="en-US" sz="2400" dirty="0">
                <a:solidFill>
                  <a:srgbClr val="374151"/>
                </a:solidFill>
                <a:latin typeface="Söhne"/>
              </a:rPr>
              <a:t>D</a:t>
            </a:r>
            <a:r>
              <a:rPr lang="en-US" sz="2400" b="0" i="0" dirty="0">
                <a:solidFill>
                  <a:srgbClr val="374151"/>
                </a:solidFill>
                <a:effectLst/>
                <a:latin typeface="Söhne"/>
              </a:rPr>
              <a:t>isplacement sensors</a:t>
            </a:r>
            <a:endParaRPr lang="en-US" sz="2400" b="0" i="0" dirty="0">
              <a:solidFill>
                <a:srgbClr val="374151"/>
              </a:solidFill>
              <a:effectLst/>
              <a:latin typeface="Söhne"/>
            </a:endParaRPr>
          </a:p>
          <a:p>
            <a:pPr marL="342900" indent="-342900" algn="just">
              <a:lnSpc>
                <a:spcPct val="150000"/>
              </a:lnSpc>
              <a:buFont typeface="Wingdings" panose="05000000000000000000" pitchFamily="2" charset="2"/>
              <a:buChar char="§"/>
            </a:pPr>
            <a:r>
              <a:rPr lang="en-US" sz="2400" dirty="0">
                <a:solidFill>
                  <a:srgbClr val="374151"/>
                </a:solidFill>
                <a:latin typeface="Söhne"/>
              </a:rPr>
              <a:t>A</a:t>
            </a:r>
            <a:r>
              <a:rPr lang="en-US" sz="2400" b="0" i="0" dirty="0">
                <a:solidFill>
                  <a:srgbClr val="374151"/>
                </a:solidFill>
                <a:effectLst/>
                <a:latin typeface="Söhne"/>
              </a:rPr>
              <a:t>ccelerometers</a:t>
            </a:r>
            <a:endParaRPr lang="en-US" sz="2400" b="0" i="0" dirty="0">
              <a:solidFill>
                <a:srgbClr val="374151"/>
              </a:solidFill>
              <a:effectLst/>
              <a:latin typeface="Söhne"/>
            </a:endParaRPr>
          </a:p>
          <a:p>
            <a:pPr marL="342900" indent="-342900" algn="just">
              <a:lnSpc>
                <a:spcPct val="150000"/>
              </a:lnSpc>
              <a:buFont typeface="Wingdings" panose="05000000000000000000" pitchFamily="2" charset="2"/>
              <a:buChar char="§"/>
            </a:pPr>
            <a:r>
              <a:rPr lang="en-US" sz="2400" b="0" i="0" dirty="0">
                <a:solidFill>
                  <a:srgbClr val="374151"/>
                </a:solidFill>
                <a:effectLst/>
                <a:latin typeface="Söhne"/>
              </a:rPr>
              <a:t> </a:t>
            </a:r>
            <a:r>
              <a:rPr lang="en-US" sz="2400" dirty="0">
                <a:solidFill>
                  <a:srgbClr val="374151"/>
                </a:solidFill>
                <a:latin typeface="Söhne"/>
              </a:rPr>
              <a:t>F</a:t>
            </a:r>
            <a:r>
              <a:rPr lang="en-US" sz="2400" b="0" i="0" dirty="0">
                <a:solidFill>
                  <a:srgbClr val="374151"/>
                </a:solidFill>
                <a:effectLst/>
                <a:latin typeface="Söhne"/>
              </a:rPr>
              <a:t>orce sensors.</a:t>
            </a:r>
            <a:endParaRPr lang="en-IN" sz="2400" dirty="0"/>
          </a:p>
        </p:txBody>
      </p:sp>
      <p:sp>
        <p:nvSpPr>
          <p:cNvPr id="6" name="TextBox 5"/>
          <p:cNvSpPr txBox="1"/>
          <p:nvPr/>
        </p:nvSpPr>
        <p:spPr>
          <a:xfrm>
            <a:off x="1752600" y="152400"/>
            <a:ext cx="4572000" cy="584775"/>
          </a:xfrm>
          <a:prstGeom prst="rect">
            <a:avLst/>
          </a:prstGeom>
          <a:noFill/>
        </p:spPr>
        <p:txBody>
          <a:bodyPr wrap="square">
            <a:spAutoFit/>
          </a:bodyPr>
          <a:lstStyle/>
          <a:p>
            <a:pPr algn="l"/>
            <a:r>
              <a:rPr lang="en-US" sz="3200" dirty="0">
                <a:solidFill>
                  <a:srgbClr val="C00000"/>
                </a:solidFill>
              </a:rPr>
              <a:t>3.Capacitive Type</a:t>
            </a:r>
            <a:endParaRPr lang="en-US" sz="3200" dirty="0">
              <a:solidFill>
                <a:srgbClr val="C00000"/>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Capacitive Transducers Construction and Working Principle, Application in  Electronic Instrumentation - YouTube"/>
          <p:cNvPicPr>
            <a:picLocks noChangeAspect="1" noChangeArrowheads="1"/>
          </p:cNvPicPr>
          <p:nvPr/>
        </p:nvPicPr>
        <p:blipFill>
          <a:blip r:embed="rId1" cstate="print"/>
          <a:srcRect/>
          <a:stretch>
            <a:fillRect/>
          </a:stretch>
        </p:blipFill>
        <p:spPr bwMode="auto">
          <a:xfrm>
            <a:off x="342900" y="762000"/>
            <a:ext cx="8458200" cy="4572000"/>
          </a:xfrm>
          <a:prstGeom prst="rect">
            <a:avLst/>
          </a:prstGeom>
          <a:noFill/>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 y="304800"/>
            <a:ext cx="8420100" cy="4544001"/>
          </a:xfrm>
          <a:prstGeom prst="rect">
            <a:avLst/>
          </a:prstGeom>
        </p:spPr>
        <p:txBody>
          <a:bodyPr wrap="square">
            <a:spAutoFit/>
          </a:bodyPr>
          <a:lstStyle/>
          <a:p>
            <a:pPr algn="ctr" fontAlgn="base"/>
            <a:r>
              <a:rPr lang="en-US" sz="2800" b="1" dirty="0">
                <a:solidFill>
                  <a:srgbClr val="FF0000"/>
                </a:solidFill>
              </a:rPr>
              <a:t>Types of Capacitive Transducer</a:t>
            </a:r>
            <a:endParaRPr lang="en-US" sz="2800" b="1" dirty="0">
              <a:solidFill>
                <a:srgbClr val="FF0000"/>
              </a:solidFill>
            </a:endParaRPr>
          </a:p>
          <a:p>
            <a:pPr algn="ctr" fontAlgn="base"/>
            <a:endParaRPr lang="en-US" sz="2800" b="1" dirty="0">
              <a:solidFill>
                <a:srgbClr val="FF0000"/>
              </a:solidFill>
            </a:endParaRPr>
          </a:p>
          <a:p>
            <a:pPr algn="just" fontAlgn="base"/>
            <a:r>
              <a:rPr lang="en-US" sz="2400" dirty="0"/>
              <a:t>According to the structure of the capacitive transducer, they are four types which are discussed below. They are</a:t>
            </a:r>
            <a:endParaRPr lang="en-US" sz="2400" dirty="0"/>
          </a:p>
          <a:p>
            <a:pPr marL="457200" indent="-457200" algn="just" fontAlgn="base">
              <a:lnSpc>
                <a:spcPct val="200000"/>
              </a:lnSpc>
              <a:buFont typeface="+mj-lt"/>
              <a:buAutoNum type="arabicPeriod"/>
            </a:pPr>
            <a:r>
              <a:rPr lang="en-US" sz="2400" dirty="0"/>
              <a:t>Parallel plate capacitance with rectangular plates.</a:t>
            </a:r>
            <a:endParaRPr lang="en-US" sz="2400" dirty="0"/>
          </a:p>
          <a:p>
            <a:pPr marL="457200" indent="-457200" algn="just" fontAlgn="base">
              <a:lnSpc>
                <a:spcPct val="200000"/>
              </a:lnSpc>
              <a:buFont typeface="+mj-lt"/>
              <a:buAutoNum type="arabicPeriod"/>
            </a:pPr>
            <a:r>
              <a:rPr lang="en-US" sz="2400" dirty="0"/>
              <a:t>Cylindrical capacitor transducer.</a:t>
            </a:r>
            <a:endParaRPr lang="en-US" sz="2400" dirty="0"/>
          </a:p>
          <a:p>
            <a:pPr marL="457200" indent="-457200" algn="just" fontAlgn="base">
              <a:lnSpc>
                <a:spcPct val="200000"/>
              </a:lnSpc>
              <a:buFont typeface="+mj-lt"/>
              <a:buAutoNum type="arabicPeriod"/>
            </a:pPr>
            <a:r>
              <a:rPr lang="en-US" sz="2400" dirty="0"/>
              <a:t>Semi circular parallel plates.</a:t>
            </a:r>
            <a:endParaRPr lang="en-US" sz="2400" dirty="0"/>
          </a:p>
          <a:p>
            <a:pPr marL="457200" indent="-457200" algn="just" fontAlgn="base">
              <a:lnSpc>
                <a:spcPct val="200000"/>
              </a:lnSpc>
              <a:buFont typeface="+mj-lt"/>
              <a:buAutoNum type="arabicPeriod"/>
            </a:pPr>
            <a:r>
              <a:rPr lang="en-US" sz="2400" dirty="0"/>
              <a:t>Change in dielectric between parallel plates.</a:t>
            </a:r>
            <a:endParaRPr lang="en-US" sz="2000"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9787" y="152400"/>
            <a:ext cx="8686800" cy="1938992"/>
          </a:xfrm>
          <a:prstGeom prst="rect">
            <a:avLst/>
          </a:prstGeom>
        </p:spPr>
        <p:txBody>
          <a:bodyPr wrap="square">
            <a:spAutoFit/>
          </a:bodyPr>
          <a:lstStyle/>
          <a:p>
            <a:pPr algn="just" fontAlgn="base"/>
            <a:r>
              <a:rPr lang="en-US" sz="2400" b="1" dirty="0">
                <a:solidFill>
                  <a:srgbClr val="FF0000"/>
                </a:solidFill>
              </a:rPr>
              <a:t>1.Parallel Plate Capacitance with Rectangular Plates</a:t>
            </a:r>
            <a:endParaRPr lang="en-US" sz="2400" b="1" dirty="0">
              <a:solidFill>
                <a:srgbClr val="FF0000"/>
              </a:solidFill>
            </a:endParaRPr>
          </a:p>
          <a:p>
            <a:pPr algn="just" fontAlgn="base"/>
            <a:r>
              <a:rPr lang="en-US" sz="2400" dirty="0"/>
              <a:t>This is also called a flat type of capacitive transducer. In this type of transducer, one plate is fixed, and the other plate can be moved. By this variation, </a:t>
            </a:r>
            <a:r>
              <a:rPr lang="en-US" sz="2400" dirty="0">
                <a:solidFill>
                  <a:srgbClr val="FF0000"/>
                </a:solidFill>
              </a:rPr>
              <a:t>the distance d or area A can be varied. This results in the capacitance value of this transducer.</a:t>
            </a:r>
            <a:endParaRPr lang="en-US" sz="2400" dirty="0">
              <a:solidFill>
                <a:srgbClr val="FF0000"/>
              </a:solidFill>
            </a:endParaRPr>
          </a:p>
        </p:txBody>
      </p:sp>
      <p:pic>
        <p:nvPicPr>
          <p:cNvPr id="5" name="Picture 2" descr="flat-type-capacitive-transducer"/>
          <p:cNvPicPr>
            <a:picLocks noChangeAspect="1" noChangeArrowheads="1"/>
          </p:cNvPicPr>
          <p:nvPr/>
        </p:nvPicPr>
        <p:blipFill>
          <a:blip r:embed="rId1" cstate="print"/>
          <a:srcRect/>
          <a:stretch>
            <a:fillRect/>
          </a:stretch>
        </p:blipFill>
        <p:spPr bwMode="auto">
          <a:xfrm>
            <a:off x="762000" y="2362200"/>
            <a:ext cx="6858000" cy="3253154"/>
          </a:xfrm>
          <a:prstGeom prst="rect">
            <a:avLst/>
          </a:prstGeom>
          <a:noFill/>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8600" y="152400"/>
            <a:ext cx="4603761" cy="461665"/>
          </a:xfrm>
          <a:prstGeom prst="rect">
            <a:avLst/>
          </a:prstGeom>
        </p:spPr>
        <p:txBody>
          <a:bodyPr wrap="none">
            <a:spAutoFit/>
          </a:bodyPr>
          <a:lstStyle/>
          <a:p>
            <a:pPr fontAlgn="base"/>
            <a:r>
              <a:rPr lang="en-US" sz="2400" b="1" dirty="0">
                <a:solidFill>
                  <a:srgbClr val="FF0000"/>
                </a:solidFill>
              </a:rPr>
              <a:t>2.Cylindrical Capacitive Transducer</a:t>
            </a:r>
            <a:endParaRPr lang="en-US" sz="2400" b="1" dirty="0">
              <a:solidFill>
                <a:srgbClr val="FF0000"/>
              </a:solidFill>
            </a:endParaRPr>
          </a:p>
        </p:txBody>
      </p:sp>
      <p:pic>
        <p:nvPicPr>
          <p:cNvPr id="88066" name="Picture 2" descr="cyclindrical-capacitive-transducer"/>
          <p:cNvPicPr>
            <a:picLocks noChangeAspect="1" noChangeArrowheads="1"/>
          </p:cNvPicPr>
          <p:nvPr/>
        </p:nvPicPr>
        <p:blipFill>
          <a:blip r:embed="rId1" cstate="print"/>
          <a:srcRect/>
          <a:stretch>
            <a:fillRect/>
          </a:stretch>
        </p:blipFill>
        <p:spPr bwMode="auto">
          <a:xfrm>
            <a:off x="3505200" y="624551"/>
            <a:ext cx="4876800" cy="2332457"/>
          </a:xfrm>
          <a:prstGeom prst="rect">
            <a:avLst/>
          </a:prstGeom>
          <a:noFill/>
        </p:spPr>
      </p:pic>
      <p:sp>
        <p:nvSpPr>
          <p:cNvPr id="4" name="Rectangle 3"/>
          <p:cNvSpPr/>
          <p:nvPr/>
        </p:nvSpPr>
        <p:spPr>
          <a:xfrm>
            <a:off x="685800" y="2895600"/>
            <a:ext cx="8305800" cy="830997"/>
          </a:xfrm>
          <a:prstGeom prst="rect">
            <a:avLst/>
          </a:prstGeom>
        </p:spPr>
        <p:txBody>
          <a:bodyPr wrap="square">
            <a:spAutoFit/>
          </a:bodyPr>
          <a:lstStyle/>
          <a:p>
            <a:r>
              <a:rPr lang="en-US" sz="2400" dirty="0"/>
              <a:t>Considering the length of the cylinder is to be L, then the capacitance</a:t>
            </a:r>
            <a:endParaRPr lang="en-US" sz="2400" dirty="0"/>
          </a:p>
        </p:txBody>
      </p:sp>
      <p:pic>
        <p:nvPicPr>
          <p:cNvPr id="88068" name="Picture 4" descr="cylindircal-capactive-equation"/>
          <p:cNvPicPr>
            <a:picLocks noChangeAspect="1" noChangeArrowheads="1"/>
          </p:cNvPicPr>
          <p:nvPr/>
        </p:nvPicPr>
        <p:blipFill>
          <a:blip r:embed="rId2" cstate="print"/>
          <a:srcRect/>
          <a:stretch>
            <a:fillRect/>
          </a:stretch>
        </p:blipFill>
        <p:spPr bwMode="auto">
          <a:xfrm>
            <a:off x="1676400" y="3779655"/>
            <a:ext cx="5372100" cy="1615525"/>
          </a:xfrm>
          <a:prstGeom prst="rect">
            <a:avLst/>
          </a:prstGeom>
          <a:noFill/>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33400" y="152400"/>
            <a:ext cx="8382000" cy="4955203"/>
          </a:xfrm>
          <a:prstGeom prst="rect">
            <a:avLst/>
          </a:prstGeom>
          <a:noFill/>
        </p:spPr>
        <p:txBody>
          <a:bodyPr wrap="square">
            <a:spAutoFit/>
          </a:bodyPr>
          <a:lstStyle/>
          <a:p>
            <a:pPr algn="ctr"/>
            <a:r>
              <a:rPr lang="en-US" sz="2800" b="0" i="0" dirty="0">
                <a:solidFill>
                  <a:srgbClr val="FF0000"/>
                </a:solidFill>
                <a:effectLst/>
                <a:latin typeface="Söhne"/>
              </a:rPr>
              <a:t>2.Strain gauges: </a:t>
            </a:r>
            <a:endParaRPr lang="en-US" sz="2800" b="0" i="0" dirty="0">
              <a:solidFill>
                <a:srgbClr val="FF0000"/>
              </a:solidFill>
              <a:effectLst/>
              <a:latin typeface="Söhne"/>
            </a:endParaRPr>
          </a:p>
          <a:p>
            <a:pPr algn="just"/>
            <a:r>
              <a:rPr lang="en-US" sz="2400" b="0" i="0" dirty="0">
                <a:solidFill>
                  <a:srgbClr val="374151"/>
                </a:solidFill>
                <a:effectLst/>
              </a:rPr>
              <a:t>These are used to measure the strain or deformation in a material caused by a physical force or pressure. </a:t>
            </a:r>
            <a:endParaRPr lang="en-US" sz="2400" b="0" i="0" dirty="0">
              <a:solidFill>
                <a:srgbClr val="374151"/>
              </a:solidFill>
              <a:effectLst/>
            </a:endParaRPr>
          </a:p>
          <a:p>
            <a:pPr algn="just"/>
            <a:endParaRPr lang="en-US" sz="2400" b="0" i="0" dirty="0">
              <a:solidFill>
                <a:srgbClr val="374151"/>
              </a:solidFill>
              <a:effectLst/>
            </a:endParaRPr>
          </a:p>
          <a:p>
            <a:pPr marL="457200" indent="-457200" algn="just">
              <a:buFont typeface="Wingdings" panose="05000000000000000000" pitchFamily="2" charset="2"/>
              <a:buChar char="§"/>
            </a:pPr>
            <a:r>
              <a:rPr lang="en-US" sz="2400" b="0" i="0" dirty="0">
                <a:solidFill>
                  <a:srgbClr val="374151"/>
                </a:solidFill>
                <a:effectLst/>
              </a:rPr>
              <a:t>Strain gauges are typically made of a thin wire or foil of a material such as nickel or copper, which is mounted on a flexible backing material. </a:t>
            </a:r>
            <a:endParaRPr lang="en-US" sz="2400" b="0" i="0" dirty="0">
              <a:solidFill>
                <a:srgbClr val="374151"/>
              </a:solidFill>
              <a:effectLst/>
            </a:endParaRPr>
          </a:p>
          <a:p>
            <a:pPr marL="457200" indent="-457200" algn="just">
              <a:buFont typeface="Wingdings" panose="05000000000000000000" pitchFamily="2" charset="2"/>
              <a:buChar char="§"/>
            </a:pPr>
            <a:endParaRPr lang="en-US" sz="2400" b="0" i="0" dirty="0">
              <a:solidFill>
                <a:srgbClr val="374151"/>
              </a:solidFill>
              <a:effectLst/>
            </a:endParaRPr>
          </a:p>
          <a:p>
            <a:pPr marL="457200" indent="-457200" algn="just">
              <a:buFont typeface="Wingdings" panose="05000000000000000000" pitchFamily="2" charset="2"/>
              <a:buChar char="§"/>
            </a:pPr>
            <a:r>
              <a:rPr lang="en-US" sz="2400" b="0" i="0" dirty="0">
                <a:solidFill>
                  <a:srgbClr val="374151"/>
                </a:solidFill>
                <a:effectLst/>
              </a:rPr>
              <a:t>As the material is subjected to strain, the wire or foil is </a:t>
            </a:r>
            <a:r>
              <a:rPr lang="en-US" sz="2400" b="0" i="0" dirty="0">
                <a:solidFill>
                  <a:srgbClr val="C00000"/>
                </a:solidFill>
                <a:effectLst/>
              </a:rPr>
              <a:t>stretched or compressed</a:t>
            </a:r>
            <a:r>
              <a:rPr lang="en-US" sz="2400" b="0" i="0" dirty="0">
                <a:solidFill>
                  <a:srgbClr val="374151"/>
                </a:solidFill>
                <a:effectLst/>
              </a:rPr>
              <a:t>, which changes its resistance. This change in resistance can be measured and used to calculate the strain.</a:t>
            </a:r>
            <a:endParaRPr lang="en-US" sz="2400" b="0" i="0" dirty="0">
              <a:solidFill>
                <a:srgbClr val="374151"/>
              </a:solidFill>
              <a:effectLst/>
            </a:endParaRPr>
          </a:p>
          <a:p>
            <a:pPr marL="457200" indent="-457200" algn="just">
              <a:buFont typeface="Arial" panose="020B0604020202020204" pitchFamily="34" charset="0"/>
              <a:buChar char="•"/>
            </a:pPr>
            <a:endParaRPr lang="en-US" sz="2400" b="0" i="0" dirty="0">
              <a:solidFill>
                <a:srgbClr val="374151"/>
              </a:solidFill>
              <a:effectLst/>
              <a:latin typeface="Söhne"/>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28600" y="75962"/>
            <a:ext cx="8534400" cy="1631216"/>
          </a:xfrm>
          <a:prstGeom prst="rect">
            <a:avLst/>
          </a:prstGeom>
        </p:spPr>
        <p:txBody>
          <a:bodyPr wrap="square">
            <a:spAutoFit/>
          </a:bodyPr>
          <a:lstStyle/>
          <a:p>
            <a:pPr algn="just" fontAlgn="base"/>
            <a:r>
              <a:rPr lang="en-US" sz="2400" b="1" dirty="0">
                <a:solidFill>
                  <a:srgbClr val="FF0000"/>
                </a:solidFill>
              </a:rPr>
              <a:t>3.Semi Circular Capacitive Transducer</a:t>
            </a:r>
            <a:endParaRPr lang="en-US" sz="2400" b="1" dirty="0">
              <a:solidFill>
                <a:srgbClr val="FF0000"/>
              </a:solidFill>
            </a:endParaRPr>
          </a:p>
          <a:p>
            <a:pPr algn="just" fontAlgn="base"/>
            <a:r>
              <a:rPr lang="en-US" sz="2400" dirty="0"/>
              <a:t>This type will provide the highest capacitance value when the two capacitive plates are overlapped to each other. These are preferable when the circuit requires the maximum capacitance.</a:t>
            </a:r>
            <a:endParaRPr lang="en-US" sz="2400" dirty="0"/>
          </a:p>
        </p:txBody>
      </p:sp>
      <p:pic>
        <p:nvPicPr>
          <p:cNvPr id="88070" name="Picture 6" descr="circluar-paralle-plate-diagram"/>
          <p:cNvPicPr>
            <a:picLocks noChangeAspect="1" noChangeArrowheads="1"/>
          </p:cNvPicPr>
          <p:nvPr/>
        </p:nvPicPr>
        <p:blipFill>
          <a:blip r:embed="rId1" cstate="print"/>
          <a:srcRect/>
          <a:stretch>
            <a:fillRect/>
          </a:stretch>
        </p:blipFill>
        <p:spPr bwMode="auto">
          <a:xfrm>
            <a:off x="381000" y="1905000"/>
            <a:ext cx="5181600" cy="2304319"/>
          </a:xfrm>
          <a:prstGeom prst="rect">
            <a:avLst/>
          </a:prstGeom>
          <a:noFill/>
        </p:spPr>
      </p:pic>
      <p:sp>
        <p:nvSpPr>
          <p:cNvPr id="8" name="Rectangle 7"/>
          <p:cNvSpPr/>
          <p:nvPr/>
        </p:nvSpPr>
        <p:spPr>
          <a:xfrm>
            <a:off x="533400" y="4194638"/>
            <a:ext cx="8305800" cy="830997"/>
          </a:xfrm>
          <a:prstGeom prst="rect">
            <a:avLst/>
          </a:prstGeom>
        </p:spPr>
        <p:txBody>
          <a:bodyPr wrap="square">
            <a:spAutoFit/>
          </a:bodyPr>
          <a:lstStyle/>
          <a:p>
            <a:r>
              <a:rPr lang="en-US" sz="2400" dirty="0"/>
              <a:t>In this type capacitive transducer, area </a:t>
            </a:r>
            <a:r>
              <a:rPr lang="en-US" sz="2400" b="1" dirty="0"/>
              <a:t>A = πr^2/2</a:t>
            </a:r>
            <a:r>
              <a:rPr lang="en-US" sz="2400" dirty="0"/>
              <a:t>  and the capacitance</a:t>
            </a:r>
            <a:r>
              <a:rPr lang="en-US" sz="2400" b="1" dirty="0"/>
              <a:t> C=ε πr^2/2d</a:t>
            </a:r>
            <a:endParaRPr lang="en-US" sz="2400"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2400" y="457200"/>
            <a:ext cx="8686800" cy="5451942"/>
          </a:xfrm>
          <a:prstGeom prst="rect">
            <a:avLst/>
          </a:prstGeom>
        </p:spPr>
        <p:txBody>
          <a:bodyPr wrap="square">
            <a:spAutoFit/>
          </a:bodyPr>
          <a:lstStyle/>
          <a:p>
            <a:pPr fontAlgn="base"/>
            <a:r>
              <a:rPr lang="en-US" sz="2800" b="1" dirty="0">
                <a:solidFill>
                  <a:srgbClr val="FF0000"/>
                </a:solidFill>
              </a:rPr>
              <a:t>4.Change in Dielectric Medium between Parallel Plates</a:t>
            </a:r>
            <a:endParaRPr lang="en-US" sz="2800" b="1" dirty="0">
              <a:solidFill>
                <a:srgbClr val="FF0000"/>
              </a:solidFill>
            </a:endParaRPr>
          </a:p>
          <a:p>
            <a:pPr algn="just" fontAlgn="base">
              <a:lnSpc>
                <a:spcPct val="150000"/>
              </a:lnSpc>
            </a:pPr>
            <a:r>
              <a:rPr lang="en-US" sz="2400" dirty="0"/>
              <a:t>When the dielectric medium varies between the two parallel plates of this transducer, that also varies the capacitance of the transducer.</a:t>
            </a:r>
            <a:endParaRPr lang="en-US" sz="2400" dirty="0"/>
          </a:p>
          <a:p>
            <a:pPr algn="just" fontAlgn="base">
              <a:lnSpc>
                <a:spcPct val="150000"/>
              </a:lnSpc>
            </a:pPr>
            <a:r>
              <a:rPr lang="en-US" sz="2400" dirty="0"/>
              <a:t> capacitance </a:t>
            </a:r>
            <a:r>
              <a:rPr lang="en-US" sz="2400" b="1" dirty="0"/>
              <a:t>C= </a:t>
            </a:r>
            <a:r>
              <a:rPr lang="en-US" sz="2400" b="1" dirty="0" err="1"/>
              <a:t>εo</a:t>
            </a:r>
            <a:r>
              <a:rPr lang="en-US" sz="2400" b="1" dirty="0"/>
              <a:t> (ε1*L1*w + ε2*L2*w)/d</a:t>
            </a:r>
            <a:endParaRPr lang="en-US" sz="2400" b="1" dirty="0"/>
          </a:p>
          <a:p>
            <a:pPr algn="just" fontAlgn="base">
              <a:lnSpc>
                <a:spcPct val="150000"/>
              </a:lnSpc>
            </a:pPr>
            <a:endParaRPr lang="en-US" sz="2400" b="1" dirty="0"/>
          </a:p>
          <a:p>
            <a:pPr algn="just" fontAlgn="base">
              <a:lnSpc>
                <a:spcPct val="150000"/>
              </a:lnSpc>
            </a:pPr>
            <a:r>
              <a:rPr lang="en-US" sz="2400" dirty="0"/>
              <a:t>Where – L1 and L2 are indicating the length of the 1st and 2nd plates length.</a:t>
            </a:r>
            <a:endParaRPr lang="en-US" sz="2400" dirty="0"/>
          </a:p>
          <a:p>
            <a:pPr algn="just" fontAlgn="base">
              <a:lnSpc>
                <a:spcPct val="150000"/>
              </a:lnSpc>
            </a:pPr>
            <a:r>
              <a:rPr lang="en-US" sz="2400" dirty="0"/>
              <a:t>W indicates the width of the plate</a:t>
            </a:r>
            <a:endParaRPr lang="en-US" sz="2400" dirty="0"/>
          </a:p>
          <a:p>
            <a:pPr algn="just" fontAlgn="base">
              <a:lnSpc>
                <a:spcPct val="150000"/>
              </a:lnSpc>
            </a:pPr>
            <a:endParaRPr lang="en-US" sz="2400" dirty="0"/>
          </a:p>
          <a:p>
            <a:pPr algn="just" fontAlgn="base">
              <a:lnSpc>
                <a:spcPct val="150000"/>
              </a:lnSpc>
            </a:pPr>
            <a:r>
              <a:rPr lang="en-US" sz="2400" dirty="0"/>
              <a:t>D indicates the distance between the plates</a:t>
            </a:r>
            <a:endParaRPr lang="en-US" sz="2400"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438400" y="533400"/>
            <a:ext cx="3785780" cy="461665"/>
          </a:xfrm>
          <a:prstGeom prst="rect">
            <a:avLst/>
          </a:prstGeom>
          <a:noFill/>
        </p:spPr>
        <p:txBody>
          <a:bodyPr wrap="none" rtlCol="0">
            <a:spAutoFit/>
          </a:bodyPr>
          <a:lstStyle/>
          <a:p>
            <a:r>
              <a:rPr lang="en-US" sz="2400" dirty="0">
                <a:solidFill>
                  <a:srgbClr val="FF0000"/>
                </a:solidFill>
              </a:rPr>
              <a:t>Capacitive Transducer Circuit</a:t>
            </a:r>
            <a:endParaRPr lang="en-US" sz="1400" dirty="0">
              <a:solidFill>
                <a:srgbClr val="FF0000"/>
              </a:solidFill>
            </a:endParaRPr>
          </a:p>
        </p:txBody>
      </p:sp>
      <p:pic>
        <p:nvPicPr>
          <p:cNvPr id="5" name="Picture 2"/>
          <p:cNvPicPr>
            <a:picLocks noChangeAspect="1" noChangeArrowheads="1"/>
          </p:cNvPicPr>
          <p:nvPr/>
        </p:nvPicPr>
        <p:blipFill>
          <a:blip r:embed="rId1" cstate="print"/>
          <a:srcRect/>
          <a:stretch>
            <a:fillRect/>
          </a:stretch>
        </p:blipFill>
        <p:spPr bwMode="auto">
          <a:xfrm>
            <a:off x="21771" y="1600200"/>
            <a:ext cx="4953000" cy="3657600"/>
          </a:xfrm>
          <a:prstGeom prst="rect">
            <a:avLst/>
          </a:prstGeom>
          <a:noFill/>
          <a:ln w="9525">
            <a:noFill/>
            <a:miter lim="800000"/>
            <a:headEnd/>
            <a:tailEnd/>
          </a:ln>
        </p:spPr>
      </p:pic>
      <p:pic>
        <p:nvPicPr>
          <p:cNvPr id="6" name="Picture 2"/>
          <p:cNvPicPr>
            <a:picLocks noChangeAspect="1" noChangeArrowheads="1"/>
          </p:cNvPicPr>
          <p:nvPr/>
        </p:nvPicPr>
        <p:blipFill>
          <a:blip r:embed="rId2" cstate="print"/>
          <a:srcRect/>
          <a:stretch>
            <a:fillRect/>
          </a:stretch>
        </p:blipFill>
        <p:spPr bwMode="auto">
          <a:xfrm>
            <a:off x="4876800" y="1981200"/>
            <a:ext cx="4149811" cy="3276600"/>
          </a:xfrm>
          <a:prstGeom prst="rect">
            <a:avLst/>
          </a:prstGeom>
          <a:noFill/>
          <a:ln w="9525">
            <a:noFill/>
            <a:miter lim="800000"/>
            <a:headEnd/>
            <a:tailEnd/>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57200" y="417025"/>
            <a:ext cx="8458200" cy="5386090"/>
          </a:xfrm>
          <a:prstGeom prst="rect">
            <a:avLst/>
          </a:prstGeom>
        </p:spPr>
        <p:txBody>
          <a:bodyPr wrap="square">
            <a:spAutoFit/>
          </a:bodyPr>
          <a:lstStyle/>
          <a:p>
            <a:pPr fontAlgn="base"/>
            <a:r>
              <a:rPr lang="en-US" sz="2000" b="1" dirty="0">
                <a:solidFill>
                  <a:srgbClr val="FF0000"/>
                </a:solidFill>
              </a:rPr>
              <a:t>Advantages</a:t>
            </a:r>
            <a:endParaRPr lang="en-US" sz="2000" b="1" dirty="0">
              <a:solidFill>
                <a:srgbClr val="FF0000"/>
              </a:solidFill>
            </a:endParaRPr>
          </a:p>
          <a:p>
            <a:pPr marL="342900" indent="-342900" algn="just" fontAlgn="base">
              <a:lnSpc>
                <a:spcPct val="150000"/>
              </a:lnSpc>
              <a:buFont typeface="Wingdings" panose="05000000000000000000" pitchFamily="2" charset="2"/>
              <a:buChar char="§"/>
            </a:pPr>
            <a:r>
              <a:rPr lang="en-US" sz="2000" dirty="0"/>
              <a:t> High input impedance. So, the loading effects value will be too low.</a:t>
            </a:r>
            <a:endParaRPr lang="en-US" sz="2000" dirty="0"/>
          </a:p>
          <a:p>
            <a:pPr marL="342900" indent="-342900" algn="just" fontAlgn="base">
              <a:lnSpc>
                <a:spcPct val="150000"/>
              </a:lnSpc>
              <a:buFont typeface="Wingdings" panose="05000000000000000000" pitchFamily="2" charset="2"/>
              <a:buChar char="§"/>
            </a:pPr>
            <a:r>
              <a:rPr lang="en-US" sz="2000" dirty="0"/>
              <a:t>The frequency response of these transducers is extremely high.</a:t>
            </a:r>
            <a:endParaRPr lang="en-US" sz="2000" dirty="0"/>
          </a:p>
          <a:p>
            <a:pPr marL="342900" indent="-342900" algn="just" fontAlgn="base">
              <a:lnSpc>
                <a:spcPct val="150000"/>
              </a:lnSpc>
              <a:buFont typeface="Wingdings" panose="05000000000000000000" pitchFamily="2" charset="2"/>
              <a:buChar char="§"/>
            </a:pPr>
            <a:r>
              <a:rPr lang="en-US" sz="2000" dirty="0"/>
              <a:t>Highly sensitive.</a:t>
            </a:r>
            <a:endParaRPr lang="en-US" sz="2000" dirty="0"/>
          </a:p>
          <a:p>
            <a:pPr marL="342900" indent="-342900" algn="just" fontAlgn="base">
              <a:lnSpc>
                <a:spcPct val="150000"/>
              </a:lnSpc>
              <a:buFont typeface="Wingdings" panose="05000000000000000000" pitchFamily="2" charset="2"/>
              <a:buChar char="§"/>
            </a:pPr>
            <a:r>
              <a:rPr lang="en-US" sz="2000" dirty="0"/>
              <a:t>This transducers are called low power consuming devices.</a:t>
            </a:r>
            <a:endParaRPr lang="en-US" sz="2000" dirty="0"/>
          </a:p>
          <a:p>
            <a:pPr marL="342900" indent="-342900" algn="just" fontAlgn="base">
              <a:lnSpc>
                <a:spcPct val="150000"/>
              </a:lnSpc>
              <a:buFont typeface="Wingdings" panose="05000000000000000000" pitchFamily="2" charset="2"/>
              <a:buChar char="§"/>
            </a:pPr>
            <a:r>
              <a:rPr lang="en-US" sz="2000" dirty="0"/>
              <a:t>High resolution can be possible by using these transducers</a:t>
            </a:r>
            <a:r>
              <a:rPr lang="en-US" dirty="0"/>
              <a:t>.</a:t>
            </a:r>
            <a:endParaRPr lang="en-US" dirty="0"/>
          </a:p>
          <a:p>
            <a:pPr algn="just" fontAlgn="base">
              <a:buFont typeface="Wingdings" panose="05000000000000000000" pitchFamily="2" charset="2"/>
              <a:buChar char="ü"/>
            </a:pPr>
            <a:endParaRPr lang="en-US" dirty="0"/>
          </a:p>
          <a:p>
            <a:pPr fontAlgn="base"/>
            <a:r>
              <a:rPr lang="en-US" sz="1800" b="1" dirty="0">
                <a:solidFill>
                  <a:srgbClr val="FF0000"/>
                </a:solidFill>
              </a:rPr>
              <a:t>Disadvantages</a:t>
            </a:r>
            <a:endParaRPr lang="en-US" sz="1800" b="1" dirty="0">
              <a:solidFill>
                <a:srgbClr val="FF0000"/>
              </a:solidFill>
            </a:endParaRPr>
          </a:p>
          <a:p>
            <a:pPr marL="342900" indent="-342900" algn="just" fontAlgn="base">
              <a:lnSpc>
                <a:spcPct val="150000"/>
              </a:lnSpc>
              <a:buFont typeface="Wingdings" panose="05000000000000000000" pitchFamily="2" charset="2"/>
              <a:buChar char="§"/>
            </a:pPr>
            <a:r>
              <a:rPr lang="en-US" sz="2000" dirty="0"/>
              <a:t>It has a high output impedance.</a:t>
            </a:r>
            <a:endParaRPr lang="en-US" sz="2000" dirty="0"/>
          </a:p>
          <a:p>
            <a:pPr marL="342900" indent="-342900" algn="just" fontAlgn="base">
              <a:lnSpc>
                <a:spcPct val="150000"/>
              </a:lnSpc>
              <a:buFont typeface="Wingdings" panose="05000000000000000000" pitchFamily="2" charset="2"/>
              <a:buChar char="§"/>
            </a:pPr>
            <a:r>
              <a:rPr lang="en-US" sz="2000" dirty="0"/>
              <a:t>These transducers exhibit non-linear behaviors due to edge effects.</a:t>
            </a:r>
            <a:endParaRPr lang="en-US" sz="2000" dirty="0"/>
          </a:p>
          <a:p>
            <a:pPr marL="342900" indent="-342900" algn="just" fontAlgn="base">
              <a:lnSpc>
                <a:spcPct val="150000"/>
              </a:lnSpc>
              <a:buFont typeface="Wingdings" panose="05000000000000000000" pitchFamily="2" charset="2"/>
              <a:buChar char="§"/>
            </a:pPr>
            <a:r>
              <a:rPr lang="en-US" sz="2000" dirty="0"/>
              <a:t>The  external temperature value can affect this transducer capacitance value.</a:t>
            </a:r>
            <a:endParaRPr lang="en-US" sz="2000" dirty="0"/>
          </a:p>
          <a:p>
            <a:pPr algn="just" fontAlgn="base"/>
            <a:endParaRPr lang="en-US" dirty="0"/>
          </a:p>
        </p:txBody>
      </p:sp>
      <p:sp>
        <p:nvSpPr>
          <p:cNvPr id="4" name="Rectangle 3"/>
          <p:cNvSpPr/>
          <p:nvPr/>
        </p:nvSpPr>
        <p:spPr>
          <a:xfrm>
            <a:off x="533400" y="5181600"/>
            <a:ext cx="8305800" cy="677108"/>
          </a:xfrm>
          <a:prstGeom prst="rect">
            <a:avLst/>
          </a:prstGeom>
        </p:spPr>
        <p:txBody>
          <a:bodyPr wrap="square">
            <a:spAutoFit/>
          </a:bodyPr>
          <a:lstStyle/>
          <a:p>
            <a:pPr fontAlgn="base"/>
            <a:r>
              <a:rPr lang="en-US" b="1" dirty="0">
                <a:solidFill>
                  <a:srgbClr val="FF0000"/>
                </a:solidFill>
              </a:rPr>
              <a:t>Applications</a:t>
            </a:r>
            <a:endParaRPr lang="en-US" b="1" dirty="0">
              <a:solidFill>
                <a:srgbClr val="FF0000"/>
              </a:solidFill>
            </a:endParaRPr>
          </a:p>
          <a:p>
            <a:pPr algn="just" fontAlgn="base">
              <a:buFont typeface="Wingdings" panose="05000000000000000000" pitchFamily="2" charset="2"/>
              <a:buChar char="ü"/>
            </a:pPr>
            <a:r>
              <a:rPr lang="en-US" dirty="0"/>
              <a:t> </a:t>
            </a:r>
            <a:r>
              <a:rPr lang="en-US" sz="2000" dirty="0"/>
              <a:t>Displacement, Humidity, Pressure measurement</a:t>
            </a:r>
            <a:endParaRPr lang="en-US"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752600" y="43190"/>
            <a:ext cx="3342197" cy="523220"/>
          </a:xfrm>
          <a:prstGeom prst="rect">
            <a:avLst/>
          </a:prstGeom>
          <a:noFill/>
        </p:spPr>
        <p:txBody>
          <a:bodyPr wrap="none" rtlCol="0">
            <a:spAutoFit/>
          </a:bodyPr>
          <a:lstStyle/>
          <a:p>
            <a:pPr algn="ctr"/>
            <a:r>
              <a:rPr lang="en-US" sz="2800" dirty="0">
                <a:solidFill>
                  <a:srgbClr val="FF0000"/>
                </a:solidFill>
              </a:rPr>
              <a:t>Pressure Transducers</a:t>
            </a:r>
            <a:endParaRPr lang="en-US" sz="1600" dirty="0">
              <a:solidFill>
                <a:srgbClr val="FF0000"/>
              </a:solidFill>
            </a:endParaRPr>
          </a:p>
        </p:txBody>
      </p:sp>
      <p:pic>
        <p:nvPicPr>
          <p:cNvPr id="57348" name="Picture 4" descr="Forces pressure area Stock Vectors, Images &amp; Vector Art | Shutterstock"/>
          <p:cNvPicPr>
            <a:picLocks noChangeAspect="1" noChangeArrowheads="1"/>
          </p:cNvPicPr>
          <p:nvPr/>
        </p:nvPicPr>
        <p:blipFill>
          <a:blip r:embed="rId1" cstate="print"/>
          <a:srcRect/>
          <a:stretch>
            <a:fillRect/>
          </a:stretch>
        </p:blipFill>
        <p:spPr bwMode="auto">
          <a:xfrm>
            <a:off x="4267200" y="3733800"/>
            <a:ext cx="4572000" cy="2322286"/>
          </a:xfrm>
          <a:prstGeom prst="rect">
            <a:avLst/>
          </a:prstGeom>
          <a:noFill/>
        </p:spPr>
      </p:pic>
      <p:sp>
        <p:nvSpPr>
          <p:cNvPr id="3" name="TextBox 2"/>
          <p:cNvSpPr txBox="1"/>
          <p:nvPr/>
        </p:nvSpPr>
        <p:spPr>
          <a:xfrm>
            <a:off x="114300" y="566410"/>
            <a:ext cx="8915400" cy="4524315"/>
          </a:xfrm>
          <a:prstGeom prst="rect">
            <a:avLst/>
          </a:prstGeom>
          <a:noFill/>
        </p:spPr>
        <p:txBody>
          <a:bodyPr wrap="square">
            <a:spAutoFit/>
          </a:bodyPr>
          <a:lstStyle/>
          <a:p>
            <a:pPr marL="285750" indent="-285750" algn="just">
              <a:buFont typeface="Wingdings" panose="05000000000000000000" pitchFamily="2" charset="2"/>
              <a:buChar char="§"/>
            </a:pPr>
            <a:r>
              <a:rPr lang="en-US" sz="2400" b="0" i="0" dirty="0">
                <a:solidFill>
                  <a:srgbClr val="374151"/>
                </a:solidFill>
                <a:effectLst/>
              </a:rPr>
              <a:t>Pressure transducers are devices used to measure and convert pressure into an electrical signal. </a:t>
            </a:r>
            <a:endParaRPr lang="en-US" sz="2400" b="0" i="0" dirty="0">
              <a:solidFill>
                <a:srgbClr val="374151"/>
              </a:solidFill>
              <a:effectLst/>
            </a:endParaRPr>
          </a:p>
          <a:p>
            <a:pPr marL="285750" indent="-285750" algn="just">
              <a:buFont typeface="Wingdings" panose="05000000000000000000" pitchFamily="2" charset="2"/>
              <a:buChar char="§"/>
            </a:pPr>
            <a:r>
              <a:rPr lang="en-US" sz="2400" b="0" i="0" dirty="0">
                <a:solidFill>
                  <a:srgbClr val="374151"/>
                </a:solidFill>
                <a:effectLst/>
                <a:latin typeface="Söhne"/>
              </a:rPr>
              <a:t>Pressure transducers typically consist of a sensing element that responds to changes in pressure and a signal-conditioning circuit that amplifies and converts the sensing element's output into an electrical signal.</a:t>
            </a:r>
            <a:endParaRPr lang="en-US" sz="2400" b="0" i="0" dirty="0">
              <a:solidFill>
                <a:srgbClr val="374151"/>
              </a:solidFill>
              <a:effectLst/>
              <a:latin typeface="Söhne"/>
            </a:endParaRPr>
          </a:p>
          <a:p>
            <a:pPr marL="285750" indent="-285750" algn="just">
              <a:buFont typeface="Wingdings" panose="05000000000000000000" pitchFamily="2" charset="2"/>
              <a:buChar char="§"/>
            </a:pPr>
            <a:r>
              <a:rPr lang="en-US" sz="2400" b="0" i="0" dirty="0">
                <a:solidFill>
                  <a:srgbClr val="374151"/>
                </a:solidFill>
                <a:effectLst/>
                <a:latin typeface="Söhne"/>
              </a:rPr>
              <a:t> </a:t>
            </a:r>
            <a:r>
              <a:rPr lang="en-US" sz="2400" b="0" i="0" dirty="0">
                <a:solidFill>
                  <a:srgbClr val="FF0000"/>
                </a:solidFill>
                <a:effectLst/>
                <a:latin typeface="Söhne"/>
              </a:rPr>
              <a:t>The sensing element can be a piezoelectric crystal, strain gauge, or capacitive element, among others</a:t>
            </a:r>
            <a:r>
              <a:rPr lang="en-US" sz="2400" b="0" i="0" dirty="0">
                <a:solidFill>
                  <a:srgbClr val="374151"/>
                </a:solidFill>
                <a:effectLst/>
                <a:latin typeface="Söhne"/>
              </a:rPr>
              <a:t>.</a:t>
            </a:r>
            <a:endParaRPr lang="en-US" sz="2400" dirty="0">
              <a:solidFill>
                <a:srgbClr val="374151"/>
              </a:solidFill>
              <a:latin typeface="Söhne"/>
            </a:endParaRPr>
          </a:p>
          <a:p>
            <a:pPr algn="just"/>
            <a:r>
              <a:rPr lang="en-US" sz="2400" dirty="0">
                <a:solidFill>
                  <a:srgbClr val="FF0000"/>
                </a:solidFill>
              </a:rPr>
              <a:t>Applications:</a:t>
            </a:r>
            <a:endParaRPr lang="en-US" sz="2400" dirty="0">
              <a:solidFill>
                <a:srgbClr val="FF0000"/>
              </a:solidFill>
            </a:endParaRPr>
          </a:p>
          <a:p>
            <a:pPr marL="342900" indent="-342900" algn="just">
              <a:buFont typeface="Arial" panose="020B0604020202020204" pitchFamily="34" charset="0"/>
              <a:buChar char="•"/>
            </a:pPr>
            <a:r>
              <a:rPr lang="en-US" sz="2400" dirty="0">
                <a:solidFill>
                  <a:srgbClr val="FF0000"/>
                </a:solidFill>
              </a:rPr>
              <a:t> </a:t>
            </a:r>
            <a:r>
              <a:rPr lang="en-US" sz="2400" dirty="0">
                <a:solidFill>
                  <a:srgbClr val="374151"/>
                </a:solidFill>
              </a:rPr>
              <a:t>I</a:t>
            </a:r>
            <a:r>
              <a:rPr lang="en-US" sz="2400" b="0" i="0" dirty="0">
                <a:solidFill>
                  <a:srgbClr val="374151"/>
                </a:solidFill>
                <a:effectLst/>
              </a:rPr>
              <a:t>ndustrial</a:t>
            </a:r>
            <a:endParaRPr lang="en-US" sz="2400" dirty="0">
              <a:solidFill>
                <a:srgbClr val="374151"/>
              </a:solidFill>
            </a:endParaRPr>
          </a:p>
          <a:p>
            <a:pPr marL="342900" indent="-342900" algn="just">
              <a:buFont typeface="Arial" panose="020B0604020202020204" pitchFamily="34" charset="0"/>
              <a:buChar char="•"/>
            </a:pPr>
            <a:r>
              <a:rPr lang="en-US" sz="2400" b="0" i="0" dirty="0">
                <a:solidFill>
                  <a:srgbClr val="374151"/>
                </a:solidFill>
                <a:effectLst/>
              </a:rPr>
              <a:t>Automotive</a:t>
            </a:r>
            <a:endParaRPr lang="en-US" sz="2400" b="0" i="0" dirty="0">
              <a:solidFill>
                <a:srgbClr val="374151"/>
              </a:solidFill>
              <a:effectLst/>
            </a:endParaRPr>
          </a:p>
          <a:p>
            <a:pPr marL="342900" indent="-342900" algn="just">
              <a:buFont typeface="Arial" panose="020B0604020202020204" pitchFamily="34" charset="0"/>
              <a:buChar char="•"/>
            </a:pPr>
            <a:r>
              <a:rPr lang="en-US" sz="2400" b="0" i="0" dirty="0">
                <a:solidFill>
                  <a:srgbClr val="374151"/>
                </a:solidFill>
                <a:effectLst/>
              </a:rPr>
              <a:t> </a:t>
            </a:r>
            <a:r>
              <a:rPr lang="en-US" sz="2400" dirty="0">
                <a:solidFill>
                  <a:srgbClr val="374151"/>
                </a:solidFill>
              </a:rPr>
              <a:t>M</a:t>
            </a:r>
            <a:r>
              <a:rPr lang="en-US" sz="2400" b="0" i="0" dirty="0">
                <a:solidFill>
                  <a:srgbClr val="374151"/>
                </a:solidFill>
                <a:effectLst/>
              </a:rPr>
              <a:t>edical </a:t>
            </a:r>
            <a:endParaRPr lang="en-IN" sz="2400"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14300" y="4876800"/>
            <a:ext cx="8915400" cy="1323439"/>
          </a:xfrm>
          <a:prstGeom prst="rect">
            <a:avLst/>
          </a:prstGeom>
          <a:noFill/>
        </p:spPr>
        <p:txBody>
          <a:bodyPr wrap="square">
            <a:spAutoFit/>
          </a:bodyPr>
          <a:lstStyle/>
          <a:p>
            <a:pPr marL="285750" indent="-285750" algn="just">
              <a:buFont typeface="Wingdings" panose="05000000000000000000" pitchFamily="2" charset="2"/>
              <a:buChar char="§"/>
            </a:pPr>
            <a:r>
              <a:rPr lang="en-US" sz="2000" b="0" i="0" dirty="0">
                <a:solidFill>
                  <a:srgbClr val="374151"/>
                </a:solidFill>
                <a:effectLst/>
              </a:rPr>
              <a:t>Absolute pressure transducers measure pressure relative to a perfect vacuum</a:t>
            </a:r>
            <a:endParaRPr lang="en-US" sz="2000" b="0" i="0" dirty="0">
              <a:solidFill>
                <a:srgbClr val="374151"/>
              </a:solidFill>
              <a:effectLst/>
            </a:endParaRPr>
          </a:p>
          <a:p>
            <a:pPr marL="285750" indent="-285750" algn="just">
              <a:buFont typeface="Wingdings" panose="05000000000000000000" pitchFamily="2" charset="2"/>
              <a:buChar char="§"/>
            </a:pPr>
            <a:r>
              <a:rPr lang="en-US" sz="2000" b="0" i="0" dirty="0">
                <a:solidFill>
                  <a:srgbClr val="374151"/>
                </a:solidFill>
                <a:effectLst/>
              </a:rPr>
              <a:t>  </a:t>
            </a:r>
            <a:r>
              <a:rPr lang="en-US" sz="2000" dirty="0">
                <a:solidFill>
                  <a:srgbClr val="374151"/>
                </a:solidFill>
              </a:rPr>
              <a:t>G</a:t>
            </a:r>
            <a:r>
              <a:rPr lang="en-US" sz="2000" b="0" i="0" dirty="0">
                <a:solidFill>
                  <a:srgbClr val="374151"/>
                </a:solidFill>
                <a:effectLst/>
              </a:rPr>
              <a:t>auge pressure transducers measure pressure relative to atmospheric pressure. </a:t>
            </a:r>
            <a:endParaRPr lang="en-US" sz="2000" b="0" i="0" dirty="0">
              <a:solidFill>
                <a:srgbClr val="374151"/>
              </a:solidFill>
              <a:effectLst/>
            </a:endParaRPr>
          </a:p>
          <a:p>
            <a:pPr marL="285750" indent="-285750" algn="just">
              <a:buFont typeface="Wingdings" panose="05000000000000000000" pitchFamily="2" charset="2"/>
              <a:buChar char="§"/>
            </a:pPr>
            <a:r>
              <a:rPr lang="en-US" sz="2000" b="0" i="0" dirty="0">
                <a:solidFill>
                  <a:srgbClr val="374151"/>
                </a:solidFill>
                <a:effectLst/>
              </a:rPr>
              <a:t>Differential pressure transducers measure the difference in pressure between two points</a:t>
            </a:r>
            <a:r>
              <a:rPr lang="en-US" b="0" i="0" dirty="0">
                <a:solidFill>
                  <a:srgbClr val="374151"/>
                </a:solidFill>
                <a:effectLst/>
              </a:rPr>
              <a:t>.</a:t>
            </a:r>
            <a:endParaRPr lang="en-IN" dirty="0"/>
          </a:p>
        </p:txBody>
      </p:sp>
      <p:pic>
        <p:nvPicPr>
          <p:cNvPr id="6" name="Picture 5"/>
          <p:cNvPicPr>
            <a:picLocks noChangeAspect="1" noChangeArrowheads="1"/>
          </p:cNvPicPr>
          <p:nvPr/>
        </p:nvPicPr>
        <p:blipFill>
          <a:blip r:embed="rId1" cstate="print"/>
          <a:srcRect/>
          <a:stretch>
            <a:fillRect/>
          </a:stretch>
        </p:blipFill>
        <p:spPr bwMode="auto">
          <a:xfrm>
            <a:off x="1066800" y="228600"/>
            <a:ext cx="6934200" cy="3886200"/>
          </a:xfrm>
          <a:prstGeom prst="rect">
            <a:avLst/>
          </a:prstGeom>
          <a:noFill/>
          <a:ln w="9525">
            <a:noFill/>
            <a:miter lim="800000"/>
            <a:headEnd/>
            <a:tailEnd/>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Pressure measuring devices"/>
          <p:cNvPicPr>
            <a:picLocks noChangeAspect="1" noChangeArrowheads="1"/>
          </p:cNvPicPr>
          <p:nvPr/>
        </p:nvPicPr>
        <p:blipFill>
          <a:blip r:embed="rId1" cstate="print"/>
          <a:srcRect/>
          <a:stretch>
            <a:fillRect/>
          </a:stretch>
        </p:blipFill>
        <p:spPr bwMode="auto">
          <a:xfrm>
            <a:off x="533400" y="685800"/>
            <a:ext cx="8001000" cy="4648200"/>
          </a:xfrm>
          <a:prstGeom prst="rect">
            <a:avLst/>
          </a:prstGeom>
          <a:noFill/>
        </p:spPr>
      </p:pic>
      <p:sp>
        <p:nvSpPr>
          <p:cNvPr id="5" name="TextBox 4"/>
          <p:cNvSpPr txBox="1"/>
          <p:nvPr/>
        </p:nvSpPr>
        <p:spPr>
          <a:xfrm>
            <a:off x="7086600" y="1884402"/>
            <a:ext cx="998991" cy="369332"/>
          </a:xfrm>
          <a:prstGeom prst="rect">
            <a:avLst/>
          </a:prstGeom>
          <a:noFill/>
        </p:spPr>
        <p:txBody>
          <a:bodyPr wrap="square" rtlCol="0">
            <a:spAutoFit/>
          </a:bodyPr>
          <a:lstStyle/>
          <a:p>
            <a:r>
              <a:rPr lang="en-US" dirty="0">
                <a:solidFill>
                  <a:srgbClr val="FF0000"/>
                </a:solidFill>
              </a:rPr>
              <a:t>Dynamic</a:t>
            </a:r>
            <a:endParaRPr lang="en-US" dirty="0">
              <a:solidFill>
                <a:srgbClr val="FF0000"/>
              </a:solidFill>
            </a:endParaRPr>
          </a:p>
        </p:txBody>
      </p:sp>
      <p:sp>
        <p:nvSpPr>
          <p:cNvPr id="6" name="TextBox 5"/>
          <p:cNvSpPr txBox="1"/>
          <p:nvPr/>
        </p:nvSpPr>
        <p:spPr>
          <a:xfrm>
            <a:off x="990600" y="2069068"/>
            <a:ext cx="700705" cy="369332"/>
          </a:xfrm>
          <a:prstGeom prst="rect">
            <a:avLst/>
          </a:prstGeom>
          <a:noFill/>
        </p:spPr>
        <p:txBody>
          <a:bodyPr wrap="none" rtlCol="0">
            <a:spAutoFit/>
          </a:bodyPr>
          <a:lstStyle/>
          <a:p>
            <a:r>
              <a:rPr lang="en-US" dirty="0">
                <a:solidFill>
                  <a:srgbClr val="FF0000"/>
                </a:solidFill>
              </a:rPr>
              <a:t>Static</a:t>
            </a:r>
            <a:endParaRPr lang="en-US" dirty="0">
              <a:solidFill>
                <a:srgbClr val="FF0000"/>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noChangeArrowheads="1"/>
          </p:cNvPicPr>
          <p:nvPr/>
        </p:nvPicPr>
        <p:blipFill>
          <a:blip r:embed="rId1" cstate="print"/>
          <a:srcRect/>
          <a:stretch>
            <a:fillRect/>
          </a:stretch>
        </p:blipFill>
        <p:spPr bwMode="auto">
          <a:xfrm>
            <a:off x="533400" y="609600"/>
            <a:ext cx="8458200" cy="5334000"/>
          </a:xfrm>
          <a:prstGeom prst="rect">
            <a:avLst/>
          </a:prstGeom>
          <a:noFill/>
          <a:ln w="9525">
            <a:noFill/>
            <a:miter lim="800000"/>
            <a:headEnd/>
            <a:tailEnd/>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1" cstate="print"/>
          <a:srcRect/>
          <a:stretch>
            <a:fillRect/>
          </a:stretch>
        </p:blipFill>
        <p:spPr bwMode="auto">
          <a:xfrm>
            <a:off x="381000" y="381000"/>
            <a:ext cx="1828800" cy="409575"/>
          </a:xfrm>
          <a:prstGeom prst="rect">
            <a:avLst/>
          </a:prstGeom>
          <a:noFill/>
          <a:ln w="9525">
            <a:noFill/>
            <a:miter lim="800000"/>
            <a:headEnd/>
            <a:tailEnd/>
          </a:ln>
        </p:spPr>
      </p:pic>
      <p:pic>
        <p:nvPicPr>
          <p:cNvPr id="7171" name="Picture 3"/>
          <p:cNvPicPr>
            <a:picLocks noChangeAspect="1" noChangeArrowheads="1"/>
          </p:cNvPicPr>
          <p:nvPr/>
        </p:nvPicPr>
        <p:blipFill>
          <a:blip r:embed="rId2" cstate="print"/>
          <a:srcRect/>
          <a:stretch>
            <a:fillRect/>
          </a:stretch>
        </p:blipFill>
        <p:spPr bwMode="auto">
          <a:xfrm>
            <a:off x="228600" y="685800"/>
            <a:ext cx="2790825" cy="3105150"/>
          </a:xfrm>
          <a:prstGeom prst="rect">
            <a:avLst/>
          </a:prstGeom>
          <a:noFill/>
          <a:ln w="9525">
            <a:noFill/>
            <a:miter lim="800000"/>
            <a:headEnd/>
            <a:tailEnd/>
          </a:ln>
        </p:spPr>
      </p:pic>
      <p:pic>
        <p:nvPicPr>
          <p:cNvPr id="7172" name="Picture 4"/>
          <p:cNvPicPr>
            <a:picLocks noChangeAspect="1" noChangeArrowheads="1"/>
          </p:cNvPicPr>
          <p:nvPr/>
        </p:nvPicPr>
        <p:blipFill>
          <a:blip r:embed="rId3" cstate="print"/>
          <a:srcRect/>
          <a:stretch>
            <a:fillRect/>
          </a:stretch>
        </p:blipFill>
        <p:spPr bwMode="auto">
          <a:xfrm>
            <a:off x="152400" y="3733800"/>
            <a:ext cx="2057400" cy="361950"/>
          </a:xfrm>
          <a:prstGeom prst="rect">
            <a:avLst/>
          </a:prstGeom>
          <a:noFill/>
          <a:ln w="9525">
            <a:noFill/>
            <a:miter lim="800000"/>
            <a:headEnd/>
            <a:tailEnd/>
          </a:ln>
        </p:spPr>
      </p:pic>
      <p:pic>
        <p:nvPicPr>
          <p:cNvPr id="7173" name="Picture 5"/>
          <p:cNvPicPr>
            <a:picLocks noChangeAspect="1" noChangeArrowheads="1"/>
          </p:cNvPicPr>
          <p:nvPr/>
        </p:nvPicPr>
        <p:blipFill>
          <a:blip r:embed="rId4" cstate="print"/>
          <a:srcRect/>
          <a:stretch>
            <a:fillRect/>
          </a:stretch>
        </p:blipFill>
        <p:spPr bwMode="auto">
          <a:xfrm>
            <a:off x="6172200" y="609600"/>
            <a:ext cx="2771775" cy="3013417"/>
          </a:xfrm>
          <a:prstGeom prst="rect">
            <a:avLst/>
          </a:prstGeom>
          <a:noFill/>
          <a:ln w="9525">
            <a:noFill/>
            <a:miter lim="800000"/>
            <a:headEnd/>
            <a:tailEnd/>
          </a:ln>
        </p:spPr>
      </p:pic>
      <p:pic>
        <p:nvPicPr>
          <p:cNvPr id="7174" name="Picture 6"/>
          <p:cNvPicPr>
            <a:picLocks noChangeAspect="1" noChangeArrowheads="1"/>
          </p:cNvPicPr>
          <p:nvPr/>
        </p:nvPicPr>
        <p:blipFill>
          <a:blip r:embed="rId5" cstate="print"/>
          <a:srcRect/>
          <a:stretch>
            <a:fillRect/>
          </a:stretch>
        </p:blipFill>
        <p:spPr bwMode="auto">
          <a:xfrm>
            <a:off x="4419600" y="533400"/>
            <a:ext cx="1838325" cy="838200"/>
          </a:xfrm>
          <a:prstGeom prst="rect">
            <a:avLst/>
          </a:prstGeom>
          <a:noFill/>
          <a:ln w="9525">
            <a:noFill/>
            <a:miter lim="800000"/>
            <a:headEnd/>
            <a:tailEnd/>
          </a:ln>
        </p:spPr>
      </p:pic>
      <p:pic>
        <p:nvPicPr>
          <p:cNvPr id="7175" name="Picture 7"/>
          <p:cNvPicPr>
            <a:picLocks noChangeAspect="1" noChangeArrowheads="1"/>
          </p:cNvPicPr>
          <p:nvPr/>
        </p:nvPicPr>
        <p:blipFill>
          <a:blip r:embed="rId6" cstate="print"/>
          <a:srcRect/>
          <a:stretch>
            <a:fillRect/>
          </a:stretch>
        </p:blipFill>
        <p:spPr bwMode="auto">
          <a:xfrm>
            <a:off x="2819400" y="3429000"/>
            <a:ext cx="4419600" cy="2819400"/>
          </a:xfrm>
          <a:prstGeom prst="rect">
            <a:avLst/>
          </a:prstGeom>
          <a:noFill/>
          <a:ln w="9525">
            <a:noFill/>
            <a:miter lim="800000"/>
            <a:headEnd/>
            <a:tailEnd/>
          </a:ln>
        </p:spPr>
      </p:pic>
      <p:pic>
        <p:nvPicPr>
          <p:cNvPr id="7176" name="Picture 8"/>
          <p:cNvPicPr>
            <a:picLocks noChangeAspect="1" noChangeArrowheads="1"/>
          </p:cNvPicPr>
          <p:nvPr/>
        </p:nvPicPr>
        <p:blipFill>
          <a:blip r:embed="rId7" cstate="print"/>
          <a:srcRect/>
          <a:stretch>
            <a:fillRect/>
          </a:stretch>
        </p:blipFill>
        <p:spPr bwMode="auto">
          <a:xfrm>
            <a:off x="457200" y="4648200"/>
            <a:ext cx="2552700" cy="762000"/>
          </a:xfrm>
          <a:prstGeom prst="rect">
            <a:avLst/>
          </a:prstGeom>
          <a:noFill/>
          <a:ln w="9525">
            <a:noFill/>
            <a:miter lim="800000"/>
            <a:headEnd/>
            <a:tailEnd/>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1" cstate="print"/>
          <a:srcRect/>
          <a:stretch>
            <a:fillRect/>
          </a:stretch>
        </p:blipFill>
        <p:spPr bwMode="auto">
          <a:xfrm>
            <a:off x="152400" y="228600"/>
            <a:ext cx="2847975" cy="666750"/>
          </a:xfrm>
          <a:prstGeom prst="rect">
            <a:avLst/>
          </a:prstGeom>
          <a:noFill/>
          <a:ln w="9525">
            <a:noFill/>
            <a:miter lim="800000"/>
            <a:headEnd/>
            <a:tailEnd/>
          </a:ln>
        </p:spPr>
      </p:pic>
      <p:pic>
        <p:nvPicPr>
          <p:cNvPr id="8195" name="Picture 3"/>
          <p:cNvPicPr>
            <a:picLocks noChangeAspect="1" noChangeArrowheads="1"/>
          </p:cNvPicPr>
          <p:nvPr/>
        </p:nvPicPr>
        <p:blipFill>
          <a:blip r:embed="rId2" cstate="print"/>
          <a:srcRect/>
          <a:stretch>
            <a:fillRect/>
          </a:stretch>
        </p:blipFill>
        <p:spPr bwMode="auto">
          <a:xfrm>
            <a:off x="762000" y="1047750"/>
            <a:ext cx="7848600" cy="5048250"/>
          </a:xfrm>
          <a:prstGeom prst="rect">
            <a:avLst/>
          </a:prstGeom>
          <a:noFill/>
          <a:ln w="9525">
            <a:noFill/>
            <a:miter lim="800000"/>
            <a:headEnd/>
            <a:tailEnd/>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bonded strain gauge"/>
          <p:cNvPicPr>
            <a:picLocks noChangeAspect="1" noChangeArrowheads="1"/>
          </p:cNvPicPr>
          <p:nvPr/>
        </p:nvPicPr>
        <p:blipFill>
          <a:blip r:embed="rId1" cstate="print"/>
          <a:srcRect/>
          <a:stretch>
            <a:fillRect/>
          </a:stretch>
        </p:blipFill>
        <p:spPr bwMode="auto">
          <a:xfrm>
            <a:off x="228600" y="304800"/>
            <a:ext cx="5646114" cy="3647382"/>
          </a:xfrm>
          <a:prstGeom prst="rect">
            <a:avLst/>
          </a:prstGeom>
          <a:noFill/>
        </p:spPr>
      </p:pic>
      <p:pic>
        <p:nvPicPr>
          <p:cNvPr id="5" name="Picture 2" descr="What is a Strain Gauge and How Does it Work? • Michigan Scientific"/>
          <p:cNvPicPr>
            <a:picLocks noChangeAspect="1" noChangeArrowheads="1"/>
          </p:cNvPicPr>
          <p:nvPr/>
        </p:nvPicPr>
        <p:blipFill>
          <a:blip r:embed="rId2" cstate="print"/>
          <a:srcRect/>
          <a:stretch>
            <a:fillRect/>
          </a:stretch>
        </p:blipFill>
        <p:spPr bwMode="auto">
          <a:xfrm>
            <a:off x="3318934" y="3295207"/>
            <a:ext cx="5825066" cy="3276600"/>
          </a:xfrm>
          <a:prstGeom prst="rect">
            <a:avLst/>
          </a:prstGeom>
          <a:noFill/>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ChangeAspect="1" noChangeArrowheads="1"/>
          </p:cNvPicPr>
          <p:nvPr/>
        </p:nvPicPr>
        <p:blipFill>
          <a:blip r:embed="rId1" cstate="print"/>
          <a:srcRect/>
          <a:stretch>
            <a:fillRect/>
          </a:stretch>
        </p:blipFill>
        <p:spPr bwMode="auto">
          <a:xfrm>
            <a:off x="457200" y="1371600"/>
            <a:ext cx="7467600" cy="4343400"/>
          </a:xfrm>
          <a:prstGeom prst="rect">
            <a:avLst/>
          </a:prstGeom>
          <a:noFill/>
          <a:ln w="9525">
            <a:noFill/>
            <a:miter lim="800000"/>
            <a:headEnd/>
            <a:tailEnd/>
          </a:ln>
        </p:spPr>
      </p:pic>
      <p:sp>
        <p:nvSpPr>
          <p:cNvPr id="6" name="TextBox 5"/>
          <p:cNvSpPr txBox="1"/>
          <p:nvPr/>
        </p:nvSpPr>
        <p:spPr>
          <a:xfrm>
            <a:off x="1066800" y="152400"/>
            <a:ext cx="7916719" cy="523220"/>
          </a:xfrm>
          <a:prstGeom prst="rect">
            <a:avLst/>
          </a:prstGeom>
          <a:noFill/>
        </p:spPr>
        <p:txBody>
          <a:bodyPr wrap="none" rtlCol="0">
            <a:spAutoFit/>
          </a:bodyPr>
          <a:lstStyle/>
          <a:p>
            <a:r>
              <a:rPr lang="en-US" sz="2800" dirty="0">
                <a:solidFill>
                  <a:srgbClr val="FF0000"/>
                </a:solidFill>
              </a:rPr>
              <a:t>Pressure Transducers: Mechanical/Electromechanical</a:t>
            </a:r>
            <a:endParaRPr lang="en-US" sz="1600" dirty="0">
              <a:solidFill>
                <a:srgbClr val="FF0000"/>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a:blip r:embed="rId1" cstate="print"/>
          <a:srcRect/>
          <a:stretch>
            <a:fillRect/>
          </a:stretch>
        </p:blipFill>
        <p:spPr bwMode="auto">
          <a:xfrm>
            <a:off x="457200" y="609600"/>
            <a:ext cx="7848600" cy="3289883"/>
          </a:xfrm>
          <a:prstGeom prst="rect">
            <a:avLst/>
          </a:prstGeom>
          <a:noFill/>
          <a:ln w="9525">
            <a:noFill/>
            <a:miter lim="800000"/>
            <a:headEnd/>
            <a:tailEnd/>
          </a:ln>
        </p:spPr>
      </p:pic>
      <p:sp>
        <p:nvSpPr>
          <p:cNvPr id="4" name="TextBox 3"/>
          <p:cNvSpPr txBox="1"/>
          <p:nvPr/>
        </p:nvSpPr>
        <p:spPr>
          <a:xfrm>
            <a:off x="1066800" y="152400"/>
            <a:ext cx="4754700" cy="523220"/>
          </a:xfrm>
          <a:prstGeom prst="rect">
            <a:avLst/>
          </a:prstGeom>
          <a:noFill/>
        </p:spPr>
        <p:txBody>
          <a:bodyPr wrap="none" rtlCol="0">
            <a:spAutoFit/>
          </a:bodyPr>
          <a:lstStyle/>
          <a:p>
            <a:r>
              <a:rPr lang="en-US" sz="2800" dirty="0">
                <a:solidFill>
                  <a:srgbClr val="FF0000"/>
                </a:solidFill>
              </a:rPr>
              <a:t>Pressure Transducers: Electrical</a:t>
            </a:r>
            <a:endParaRPr lang="en-US" sz="1600" dirty="0">
              <a:solidFill>
                <a:srgbClr val="FF0000"/>
              </a:solidFill>
            </a:endParaRPr>
          </a:p>
        </p:txBody>
      </p:sp>
      <p:pic>
        <p:nvPicPr>
          <p:cNvPr id="5" name="Picture 2"/>
          <p:cNvPicPr>
            <a:picLocks noChangeAspect="1" noChangeArrowheads="1"/>
          </p:cNvPicPr>
          <p:nvPr/>
        </p:nvPicPr>
        <p:blipFill>
          <a:blip r:embed="rId2" cstate="print"/>
          <a:srcRect/>
          <a:stretch>
            <a:fillRect/>
          </a:stretch>
        </p:blipFill>
        <p:spPr bwMode="auto">
          <a:xfrm>
            <a:off x="533400" y="3810000"/>
            <a:ext cx="8001000" cy="2819400"/>
          </a:xfrm>
          <a:prstGeom prst="rect">
            <a:avLst/>
          </a:prstGeom>
          <a:noFill/>
          <a:ln w="9525">
            <a:noFill/>
            <a:miter lim="800000"/>
            <a:headEnd/>
            <a:tailEnd/>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752600" y="304800"/>
            <a:ext cx="6588470" cy="954107"/>
          </a:xfrm>
          <a:prstGeom prst="rect">
            <a:avLst/>
          </a:prstGeom>
          <a:noFill/>
        </p:spPr>
        <p:txBody>
          <a:bodyPr wrap="none" rtlCol="0">
            <a:spAutoFit/>
          </a:bodyPr>
          <a:lstStyle/>
          <a:p>
            <a:r>
              <a:rPr lang="en-US" sz="2800" dirty="0">
                <a:solidFill>
                  <a:srgbClr val="FF0000"/>
                </a:solidFill>
              </a:rPr>
              <a:t>Low Pressure Measurement Transducers: </a:t>
            </a:r>
            <a:endParaRPr lang="en-US" sz="2800" dirty="0">
              <a:solidFill>
                <a:srgbClr val="FF0000"/>
              </a:solidFill>
            </a:endParaRPr>
          </a:p>
          <a:p>
            <a:r>
              <a:rPr lang="en-US" sz="2800" dirty="0">
                <a:solidFill>
                  <a:srgbClr val="FF0000"/>
                </a:solidFill>
              </a:rPr>
              <a:t>Thermal conductivity Gauge or Pirani Gauge</a:t>
            </a:r>
            <a:endParaRPr lang="en-US" sz="1600" dirty="0">
              <a:solidFill>
                <a:srgbClr val="FF0000"/>
              </a:solidFill>
            </a:endParaRPr>
          </a:p>
        </p:txBody>
      </p:sp>
      <p:pic>
        <p:nvPicPr>
          <p:cNvPr id="4" name="Picture 3"/>
          <p:cNvPicPr>
            <a:picLocks noChangeAspect="1"/>
          </p:cNvPicPr>
          <p:nvPr/>
        </p:nvPicPr>
        <p:blipFill>
          <a:blip r:embed="rId1"/>
          <a:stretch>
            <a:fillRect/>
          </a:stretch>
        </p:blipFill>
        <p:spPr>
          <a:xfrm>
            <a:off x="914400" y="2590800"/>
            <a:ext cx="7060255" cy="2667000"/>
          </a:xfrm>
          <a:prstGeom prst="rect">
            <a:avLst/>
          </a:prstGeo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362200" y="914400"/>
            <a:ext cx="3874972" cy="523220"/>
          </a:xfrm>
          <a:prstGeom prst="rect">
            <a:avLst/>
          </a:prstGeom>
        </p:spPr>
        <p:txBody>
          <a:bodyPr wrap="none">
            <a:spAutoFit/>
          </a:bodyPr>
          <a:lstStyle/>
          <a:p>
            <a:r>
              <a:rPr lang="en-US" sz="2800" dirty="0">
                <a:solidFill>
                  <a:srgbClr val="FF0000"/>
                </a:solidFill>
              </a:rPr>
              <a:t>Temperature Transducers</a:t>
            </a:r>
            <a:endParaRPr lang="en-US" sz="2800" dirty="0"/>
          </a:p>
        </p:txBody>
      </p:sp>
      <p:sp>
        <p:nvSpPr>
          <p:cNvPr id="9" name="Rectangle 8"/>
          <p:cNvSpPr/>
          <p:nvPr/>
        </p:nvSpPr>
        <p:spPr>
          <a:xfrm>
            <a:off x="381000" y="1828800"/>
            <a:ext cx="8382000" cy="3785652"/>
          </a:xfrm>
          <a:prstGeom prst="rect">
            <a:avLst/>
          </a:prstGeom>
        </p:spPr>
        <p:txBody>
          <a:bodyPr wrap="square">
            <a:spAutoFit/>
          </a:bodyPr>
          <a:lstStyle/>
          <a:p>
            <a:pPr marL="342900" indent="-342900" algn="just">
              <a:buFont typeface="Wingdings" panose="05000000000000000000" pitchFamily="2" charset="2"/>
              <a:buChar char="§"/>
            </a:pPr>
            <a:r>
              <a:rPr lang="en-US" sz="2400" dirty="0"/>
              <a:t>A </a:t>
            </a:r>
            <a:r>
              <a:rPr lang="en-US" sz="2400" b="1" dirty="0"/>
              <a:t>Temperature Transducer</a:t>
            </a:r>
            <a:r>
              <a:rPr lang="en-US" sz="2400" dirty="0"/>
              <a:t> is a device that converts the thermal quantity into any physical quantity such as mechanical energy, pressure and electrical signals etc. </a:t>
            </a:r>
            <a:endParaRPr lang="en-US" sz="2400" dirty="0"/>
          </a:p>
          <a:p>
            <a:pPr algn="just"/>
            <a:endParaRPr lang="en-US" sz="2400" b="0" i="0" dirty="0">
              <a:solidFill>
                <a:srgbClr val="374151"/>
              </a:solidFill>
              <a:effectLst/>
            </a:endParaRPr>
          </a:p>
          <a:p>
            <a:pPr marL="342900" indent="-342900" algn="just">
              <a:buFont typeface="Wingdings" panose="05000000000000000000" pitchFamily="2" charset="2"/>
              <a:buChar char="§"/>
            </a:pPr>
            <a:endParaRPr lang="en-US" sz="2400" b="0" i="0" dirty="0">
              <a:solidFill>
                <a:srgbClr val="374151"/>
              </a:solidFill>
              <a:effectLst/>
            </a:endParaRPr>
          </a:p>
          <a:p>
            <a:pPr algn="just"/>
            <a:r>
              <a:rPr lang="en-US" sz="2400" b="1" dirty="0">
                <a:solidFill>
                  <a:srgbClr val="FF0000"/>
                </a:solidFill>
              </a:rPr>
              <a:t>Application: </a:t>
            </a:r>
            <a:endParaRPr lang="en-US" sz="2400" b="1" dirty="0">
              <a:solidFill>
                <a:srgbClr val="FF0000"/>
              </a:solidFill>
            </a:endParaRPr>
          </a:p>
          <a:p>
            <a:pPr marL="342900" indent="-342900" algn="just">
              <a:buFont typeface="Arial" panose="020B0604020202020204" pitchFamily="34" charset="0"/>
              <a:buChar char="•"/>
            </a:pPr>
            <a:r>
              <a:rPr lang="en-US" sz="2400" dirty="0">
                <a:solidFill>
                  <a:srgbClr val="374151"/>
                </a:solidFill>
              </a:rPr>
              <a:t>A</a:t>
            </a:r>
            <a:r>
              <a:rPr lang="en-US" sz="2400" b="0" i="0" dirty="0">
                <a:solidFill>
                  <a:srgbClr val="374151"/>
                </a:solidFill>
                <a:effectLst/>
              </a:rPr>
              <a:t>utomotive</a:t>
            </a:r>
            <a:endParaRPr lang="en-US" sz="2400" dirty="0">
              <a:solidFill>
                <a:srgbClr val="374151"/>
              </a:solidFill>
            </a:endParaRPr>
          </a:p>
          <a:p>
            <a:pPr marL="342900" indent="-342900" algn="just">
              <a:buFont typeface="Arial" panose="020B0604020202020204" pitchFamily="34" charset="0"/>
              <a:buChar char="•"/>
            </a:pPr>
            <a:r>
              <a:rPr lang="en-US" sz="2400" b="0" i="0" dirty="0">
                <a:solidFill>
                  <a:srgbClr val="374151"/>
                </a:solidFill>
                <a:effectLst/>
              </a:rPr>
              <a:t>Aerospace</a:t>
            </a:r>
            <a:endParaRPr lang="en-US" sz="2400" b="0" i="0" dirty="0">
              <a:solidFill>
                <a:srgbClr val="374151"/>
              </a:solidFill>
              <a:effectLst/>
            </a:endParaRPr>
          </a:p>
          <a:p>
            <a:pPr marL="342900" indent="-342900" algn="just">
              <a:buFont typeface="Arial" panose="020B0604020202020204" pitchFamily="34" charset="0"/>
              <a:buChar char="•"/>
            </a:pPr>
            <a:r>
              <a:rPr lang="en-US" sz="2400" b="0" i="0" dirty="0">
                <a:solidFill>
                  <a:srgbClr val="374151"/>
                </a:solidFill>
                <a:effectLst/>
              </a:rPr>
              <a:t>Food processing</a:t>
            </a:r>
            <a:endParaRPr lang="en-US" sz="2400" dirty="0">
              <a:solidFill>
                <a:srgbClr val="374151"/>
              </a:solidFill>
            </a:endParaRPr>
          </a:p>
          <a:p>
            <a:pPr marL="342900" indent="-342900" algn="just">
              <a:buFont typeface="Arial" panose="020B0604020202020204" pitchFamily="34" charset="0"/>
              <a:buChar char="•"/>
            </a:pPr>
            <a:r>
              <a:rPr lang="en-US" sz="2400" b="0" i="0" dirty="0">
                <a:solidFill>
                  <a:srgbClr val="374151"/>
                </a:solidFill>
                <a:effectLst/>
              </a:rPr>
              <a:t> HVAC systems.</a:t>
            </a:r>
            <a:endParaRPr lang="en-US" sz="2400" dirty="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3" name="Picture 3"/>
          <p:cNvPicPr>
            <a:picLocks noChangeAspect="1" noChangeArrowheads="1"/>
          </p:cNvPicPr>
          <p:nvPr/>
        </p:nvPicPr>
        <p:blipFill>
          <a:blip r:embed="rId1" cstate="print"/>
          <a:srcRect/>
          <a:stretch>
            <a:fillRect/>
          </a:stretch>
        </p:blipFill>
        <p:spPr bwMode="auto">
          <a:xfrm>
            <a:off x="0" y="990600"/>
            <a:ext cx="8839200" cy="2057400"/>
          </a:xfrm>
          <a:prstGeom prst="rect">
            <a:avLst/>
          </a:prstGeom>
          <a:noFill/>
          <a:ln w="9525">
            <a:noFill/>
            <a:miter lim="800000"/>
            <a:headEnd/>
            <a:tailEnd/>
          </a:ln>
        </p:spPr>
      </p:pic>
      <p:pic>
        <p:nvPicPr>
          <p:cNvPr id="20485" name="Picture 5"/>
          <p:cNvPicPr>
            <a:picLocks noChangeAspect="1" noChangeArrowheads="1"/>
          </p:cNvPicPr>
          <p:nvPr/>
        </p:nvPicPr>
        <p:blipFill>
          <a:blip r:embed="rId2" cstate="print"/>
          <a:srcRect/>
          <a:stretch>
            <a:fillRect/>
          </a:stretch>
        </p:blipFill>
        <p:spPr bwMode="auto">
          <a:xfrm>
            <a:off x="228600" y="3581400"/>
            <a:ext cx="8915400" cy="1981200"/>
          </a:xfrm>
          <a:prstGeom prst="rect">
            <a:avLst/>
          </a:prstGeom>
          <a:noFill/>
          <a:ln w="9525">
            <a:noFill/>
            <a:miter lim="800000"/>
            <a:headEnd/>
            <a:tailEnd/>
          </a:ln>
        </p:spPr>
      </p:pic>
      <p:sp>
        <p:nvSpPr>
          <p:cNvPr id="8" name="Rectangle 7"/>
          <p:cNvSpPr/>
          <p:nvPr/>
        </p:nvSpPr>
        <p:spPr>
          <a:xfrm>
            <a:off x="2438400" y="381000"/>
            <a:ext cx="5585503" cy="523220"/>
          </a:xfrm>
          <a:prstGeom prst="rect">
            <a:avLst/>
          </a:prstGeom>
        </p:spPr>
        <p:txBody>
          <a:bodyPr wrap="none">
            <a:spAutoFit/>
          </a:bodyPr>
          <a:lstStyle/>
          <a:p>
            <a:r>
              <a:rPr lang="en-US" sz="2800" dirty="0">
                <a:solidFill>
                  <a:srgbClr val="FF0000"/>
                </a:solidFill>
              </a:rPr>
              <a:t>Temperature Measurement Methods</a:t>
            </a:r>
            <a:endParaRPr lang="en-US" sz="2800" dirty="0"/>
          </a:p>
        </p:txBody>
      </p:sp>
      <p:sp>
        <p:nvSpPr>
          <p:cNvPr id="9" name="Rectangle 8"/>
          <p:cNvSpPr/>
          <p:nvPr/>
        </p:nvSpPr>
        <p:spPr>
          <a:xfrm>
            <a:off x="304800" y="2971800"/>
            <a:ext cx="5565563" cy="461665"/>
          </a:xfrm>
          <a:prstGeom prst="rect">
            <a:avLst/>
          </a:prstGeom>
        </p:spPr>
        <p:txBody>
          <a:bodyPr wrap="none">
            <a:spAutoFit/>
          </a:bodyPr>
          <a:lstStyle/>
          <a:p>
            <a:r>
              <a:rPr lang="en-US" sz="2400" dirty="0">
                <a:solidFill>
                  <a:srgbClr val="FF0000"/>
                </a:solidFill>
              </a:rPr>
              <a:t>Temperature Measurement: Non Electrical </a:t>
            </a:r>
            <a:endParaRPr lang="en-US" sz="2400" dirty="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4996" name="Picture 4" descr="Temperature Scales: Fahrenheit, Celsius, and Kelvin - KidsPressMagazine.com"/>
          <p:cNvPicPr>
            <a:picLocks noChangeAspect="1" noChangeArrowheads="1"/>
          </p:cNvPicPr>
          <p:nvPr/>
        </p:nvPicPr>
        <p:blipFill>
          <a:blip r:embed="rId1" cstate="print"/>
          <a:srcRect/>
          <a:stretch>
            <a:fillRect/>
          </a:stretch>
        </p:blipFill>
        <p:spPr bwMode="auto">
          <a:xfrm>
            <a:off x="685800" y="736068"/>
            <a:ext cx="7732525" cy="6121932"/>
          </a:xfrm>
          <a:prstGeom prst="rect">
            <a:avLst/>
          </a:prstGeom>
          <a:noFill/>
        </p:spPr>
      </p:pic>
      <p:sp>
        <p:nvSpPr>
          <p:cNvPr id="3" name="TextBox 2"/>
          <p:cNvSpPr txBox="1"/>
          <p:nvPr/>
        </p:nvSpPr>
        <p:spPr>
          <a:xfrm>
            <a:off x="2971800" y="304800"/>
            <a:ext cx="3431004" cy="584775"/>
          </a:xfrm>
          <a:prstGeom prst="rect">
            <a:avLst/>
          </a:prstGeom>
          <a:noFill/>
        </p:spPr>
        <p:txBody>
          <a:bodyPr wrap="none" rtlCol="0">
            <a:spAutoFit/>
          </a:bodyPr>
          <a:lstStyle/>
          <a:p>
            <a:r>
              <a:rPr lang="en-US" sz="3200" dirty="0">
                <a:solidFill>
                  <a:srgbClr val="FF0000"/>
                </a:solidFill>
              </a:rPr>
              <a:t>Temperature Scales</a:t>
            </a:r>
            <a:endParaRPr lang="en-US" sz="3200" dirty="0">
              <a:solidFill>
                <a:srgbClr val="FF0000"/>
              </a:solidFill>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 y="228600"/>
            <a:ext cx="8839200" cy="3847207"/>
          </a:xfrm>
          <a:prstGeom prst="rect">
            <a:avLst/>
          </a:prstGeom>
        </p:spPr>
        <p:txBody>
          <a:bodyPr wrap="square">
            <a:spAutoFit/>
          </a:bodyPr>
          <a:lstStyle/>
          <a:p>
            <a:r>
              <a:rPr lang="en-US" sz="2400" dirty="0">
                <a:solidFill>
                  <a:srgbClr val="FF0000"/>
                </a:solidFill>
              </a:rPr>
              <a:t>Non-Electrical Methods:</a:t>
            </a:r>
            <a:endParaRPr lang="en-US" sz="2400" dirty="0">
              <a:solidFill>
                <a:srgbClr val="FF0000"/>
              </a:solidFill>
            </a:endParaRPr>
          </a:p>
          <a:p>
            <a:pPr marL="457200" indent="-457200" algn="just">
              <a:buFont typeface="Wingdings" panose="05000000000000000000" pitchFamily="2" charset="2"/>
              <a:buChar char="§"/>
            </a:pPr>
            <a:r>
              <a:rPr lang="en-US" sz="2800" dirty="0">
                <a:solidFill>
                  <a:srgbClr val="C00000"/>
                </a:solidFill>
              </a:rPr>
              <a:t> </a:t>
            </a:r>
            <a:r>
              <a:rPr lang="en-US" sz="2400" dirty="0">
                <a:solidFill>
                  <a:srgbClr val="C00000"/>
                </a:solidFill>
              </a:rPr>
              <a:t>Bimetallic Thermometer:  </a:t>
            </a:r>
            <a:r>
              <a:rPr lang="en-US" sz="2400" dirty="0"/>
              <a:t>-30 to 550</a:t>
            </a:r>
            <a:r>
              <a:rPr lang="en-US" sz="2400" dirty="0">
                <a:latin typeface="Times New Roman" panose="02020603050405020304" pitchFamily="18" charset="0"/>
                <a:cs typeface="Times New Roman" panose="02020603050405020304" pitchFamily="18" charset="0"/>
              </a:rPr>
              <a:t>℃</a:t>
            </a:r>
            <a:r>
              <a:rPr lang="en-US" sz="2400" dirty="0"/>
              <a:t> with +/- 0,5 to 1% Inaccuracies</a:t>
            </a:r>
            <a:endParaRPr lang="en-US" sz="2800" dirty="0"/>
          </a:p>
          <a:p>
            <a:pPr marL="342900" indent="-342900" algn="just">
              <a:buFont typeface="Wingdings" panose="05000000000000000000" pitchFamily="2" charset="2"/>
              <a:buChar char="§"/>
            </a:pPr>
            <a:r>
              <a:rPr lang="en-US" sz="2400" b="0" i="0" dirty="0">
                <a:solidFill>
                  <a:srgbClr val="374151"/>
                </a:solidFill>
                <a:effectLst/>
                <a:latin typeface="Söhne"/>
              </a:rPr>
              <a:t>Bimetallic temperature sensors consist of two different metals with different thermal expansion coefficients, bonded together. They bend when heated, and the amount of bending is proportional to the temperature change.</a:t>
            </a:r>
            <a:endParaRPr lang="en-US" sz="2400" b="0" i="0" dirty="0">
              <a:solidFill>
                <a:srgbClr val="374151"/>
              </a:solidFill>
              <a:effectLst/>
              <a:latin typeface="Söhne"/>
            </a:endParaRPr>
          </a:p>
          <a:p>
            <a:pPr marL="342900" indent="-342900" algn="just">
              <a:buFont typeface="Arial" panose="020B0604020202020204" pitchFamily="34" charset="0"/>
              <a:buChar char="•"/>
            </a:pPr>
            <a:r>
              <a:rPr lang="en-US" sz="2400" b="0" i="0" dirty="0">
                <a:solidFill>
                  <a:srgbClr val="374151"/>
                </a:solidFill>
                <a:effectLst/>
                <a:latin typeface="Söhne"/>
              </a:rPr>
              <a:t> They are commonly used in household thermostats and other low-temperature applications.</a:t>
            </a:r>
            <a:endParaRPr lang="en-US" sz="2400" b="0" i="0" dirty="0">
              <a:solidFill>
                <a:srgbClr val="374151"/>
              </a:solidFill>
              <a:effectLst/>
              <a:latin typeface="Söhne"/>
            </a:endParaRPr>
          </a:p>
          <a:p>
            <a:endParaRPr lang="en-US" sz="2400" dirty="0"/>
          </a:p>
        </p:txBody>
      </p:sp>
      <p:pic>
        <p:nvPicPr>
          <p:cNvPr id="2" name="Picture 1"/>
          <p:cNvPicPr>
            <a:picLocks noChangeAspect="1"/>
          </p:cNvPicPr>
          <p:nvPr/>
        </p:nvPicPr>
        <p:blipFill>
          <a:blip r:embed="rId1"/>
          <a:stretch>
            <a:fillRect/>
          </a:stretch>
        </p:blipFill>
        <p:spPr>
          <a:xfrm>
            <a:off x="1676400" y="3962400"/>
            <a:ext cx="6781800" cy="2133600"/>
          </a:xfrm>
          <a:prstGeom prst="rect">
            <a:avLst/>
          </a:prstGeom>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1" name="Picture 3"/>
          <p:cNvPicPr>
            <a:picLocks noChangeAspect="1" noChangeArrowheads="1"/>
          </p:cNvPicPr>
          <p:nvPr/>
        </p:nvPicPr>
        <p:blipFill>
          <a:blip r:embed="rId1" cstate="print"/>
          <a:srcRect/>
          <a:stretch>
            <a:fillRect/>
          </a:stretch>
        </p:blipFill>
        <p:spPr bwMode="auto">
          <a:xfrm>
            <a:off x="381000" y="2667000"/>
            <a:ext cx="8382000" cy="2057400"/>
          </a:xfrm>
          <a:prstGeom prst="rect">
            <a:avLst/>
          </a:prstGeom>
          <a:noFill/>
          <a:ln w="9525">
            <a:noFill/>
            <a:miter lim="800000"/>
            <a:headEnd/>
            <a:tailEnd/>
          </a:ln>
        </p:spPr>
      </p:pic>
      <p:pic>
        <p:nvPicPr>
          <p:cNvPr id="2" name="Picture 2"/>
          <p:cNvPicPr>
            <a:picLocks noChangeAspect="1" noChangeArrowheads="1"/>
          </p:cNvPicPr>
          <p:nvPr/>
        </p:nvPicPr>
        <p:blipFill>
          <a:blip r:embed="rId2" cstate="print"/>
          <a:srcRect/>
          <a:stretch>
            <a:fillRect/>
          </a:stretch>
        </p:blipFill>
        <p:spPr bwMode="auto">
          <a:xfrm>
            <a:off x="370114" y="838200"/>
            <a:ext cx="8077200" cy="2144486"/>
          </a:xfrm>
          <a:prstGeom prst="rect">
            <a:avLst/>
          </a:prstGeom>
          <a:noFill/>
          <a:ln w="9525">
            <a:noFill/>
            <a:miter lim="800000"/>
            <a:headEnd/>
            <a:tailEnd/>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5" name="Picture 3"/>
          <p:cNvPicPr>
            <a:picLocks noChangeAspect="1" noChangeArrowheads="1"/>
          </p:cNvPicPr>
          <p:nvPr/>
        </p:nvPicPr>
        <p:blipFill>
          <a:blip r:embed="rId1" cstate="print"/>
          <a:srcRect/>
          <a:stretch>
            <a:fillRect/>
          </a:stretch>
        </p:blipFill>
        <p:spPr bwMode="auto">
          <a:xfrm>
            <a:off x="457200" y="192314"/>
            <a:ext cx="4495800" cy="2246086"/>
          </a:xfrm>
          <a:prstGeom prst="rect">
            <a:avLst/>
          </a:prstGeom>
          <a:noFill/>
          <a:ln w="9525">
            <a:noFill/>
            <a:miter lim="800000"/>
            <a:headEnd/>
            <a:tailEnd/>
          </a:ln>
        </p:spPr>
      </p:pic>
      <p:pic>
        <p:nvPicPr>
          <p:cNvPr id="40962" name="Picture 2" descr="Temperature Sensor Types for Temperature Measurement"/>
          <p:cNvPicPr>
            <a:picLocks noChangeAspect="1" noChangeArrowheads="1"/>
          </p:cNvPicPr>
          <p:nvPr/>
        </p:nvPicPr>
        <p:blipFill>
          <a:blip r:embed="rId2" cstate="print"/>
          <a:srcRect/>
          <a:stretch>
            <a:fillRect/>
          </a:stretch>
        </p:blipFill>
        <p:spPr bwMode="auto">
          <a:xfrm>
            <a:off x="838200" y="2971800"/>
            <a:ext cx="6705600" cy="3352800"/>
          </a:xfrm>
          <a:prstGeom prst="rect">
            <a:avLst/>
          </a:prstGeom>
          <a:noFill/>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2" name="Picture 4"/>
          <p:cNvPicPr>
            <a:picLocks noChangeAspect="1" noChangeArrowheads="1"/>
          </p:cNvPicPr>
          <p:nvPr/>
        </p:nvPicPr>
        <p:blipFill>
          <a:blip r:embed="rId1" cstate="print"/>
          <a:srcRect/>
          <a:stretch>
            <a:fillRect/>
          </a:stretch>
        </p:blipFill>
        <p:spPr bwMode="auto">
          <a:xfrm>
            <a:off x="533400" y="152400"/>
            <a:ext cx="3267075" cy="552450"/>
          </a:xfrm>
          <a:prstGeom prst="rect">
            <a:avLst/>
          </a:prstGeom>
          <a:noFill/>
          <a:ln w="9525">
            <a:noFill/>
            <a:miter lim="800000"/>
            <a:headEnd/>
            <a:tailEnd/>
          </a:ln>
        </p:spPr>
      </p:pic>
      <p:pic>
        <p:nvPicPr>
          <p:cNvPr id="22534" name="Picture 6"/>
          <p:cNvPicPr>
            <a:picLocks noChangeAspect="1" noChangeArrowheads="1"/>
          </p:cNvPicPr>
          <p:nvPr/>
        </p:nvPicPr>
        <p:blipFill>
          <a:blip r:embed="rId2" cstate="print"/>
          <a:srcRect/>
          <a:stretch>
            <a:fillRect/>
          </a:stretch>
        </p:blipFill>
        <p:spPr bwMode="auto">
          <a:xfrm>
            <a:off x="1219200" y="3124200"/>
            <a:ext cx="6324600" cy="3481391"/>
          </a:xfrm>
          <a:prstGeom prst="rect">
            <a:avLst/>
          </a:prstGeom>
          <a:noFill/>
          <a:ln w="9525">
            <a:noFill/>
            <a:miter lim="800000"/>
            <a:headEnd/>
            <a:tailEnd/>
          </a:ln>
        </p:spPr>
      </p:pic>
      <p:sp>
        <p:nvSpPr>
          <p:cNvPr id="3" name="TextBox 2"/>
          <p:cNvSpPr txBox="1"/>
          <p:nvPr/>
        </p:nvSpPr>
        <p:spPr>
          <a:xfrm>
            <a:off x="342447" y="577693"/>
            <a:ext cx="8459105" cy="2585323"/>
          </a:xfrm>
          <a:prstGeom prst="rect">
            <a:avLst/>
          </a:prstGeom>
          <a:noFill/>
        </p:spPr>
        <p:txBody>
          <a:bodyPr wrap="square">
            <a:spAutoFit/>
          </a:bodyPr>
          <a:lstStyle/>
          <a:p>
            <a:pPr algn="just"/>
            <a:r>
              <a:rPr lang="en-US" b="0" i="0" dirty="0">
                <a:solidFill>
                  <a:srgbClr val="C00000"/>
                </a:solidFill>
                <a:effectLst/>
              </a:rPr>
              <a:t>Pressure thermometers</a:t>
            </a:r>
            <a:r>
              <a:rPr lang="en-US" b="0" i="0" dirty="0">
                <a:solidFill>
                  <a:srgbClr val="374151"/>
                </a:solidFill>
                <a:effectLst/>
              </a:rPr>
              <a:t>, also known as Bourdon tube thermometers, are devices used to measure temperature based on the principle of thermal expansion of materials. They consist of a sealed, curved tube made of a temperature-sensitive material, such as brass, copper, or beryllium copper. The tube is closed at one end and open at the other</a:t>
            </a:r>
            <a:r>
              <a:rPr lang="en-US" b="0" i="0" dirty="0">
                <a:solidFill>
                  <a:srgbClr val="374151"/>
                </a:solidFill>
                <a:effectLst/>
                <a:latin typeface="Söhne"/>
              </a:rPr>
              <a:t>.</a:t>
            </a:r>
            <a:endParaRPr lang="en-US" b="0" i="0" dirty="0">
              <a:solidFill>
                <a:srgbClr val="374151"/>
              </a:solidFill>
              <a:effectLst/>
              <a:latin typeface="Söhne"/>
            </a:endParaRPr>
          </a:p>
          <a:p>
            <a:pPr algn="just"/>
            <a:endParaRPr lang="en-US" b="0" i="0" dirty="0">
              <a:solidFill>
                <a:srgbClr val="374151"/>
              </a:solidFill>
              <a:effectLst/>
              <a:latin typeface="Söhne"/>
            </a:endParaRPr>
          </a:p>
          <a:p>
            <a:pPr marL="285750" indent="-285750" algn="just">
              <a:buFont typeface="Wingdings" panose="05000000000000000000" pitchFamily="2" charset="2"/>
              <a:buChar char="§"/>
            </a:pPr>
            <a:r>
              <a:rPr lang="en-US" b="0" i="0" dirty="0">
                <a:solidFill>
                  <a:srgbClr val="374151"/>
                </a:solidFill>
                <a:effectLst/>
              </a:rPr>
              <a:t>As the temperature changes, the material in the tube expands or contracts, causing the tube to straighten or bend. The degree of bending is proportional to the temperature and can be read using a dial or other display mechanism attached to the tube.</a:t>
            </a:r>
            <a:endParaRPr lang="en-IN"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66700" y="762000"/>
            <a:ext cx="8610600" cy="3416320"/>
          </a:xfrm>
          <a:prstGeom prst="rect">
            <a:avLst/>
          </a:prstGeom>
          <a:noFill/>
        </p:spPr>
        <p:txBody>
          <a:bodyPr wrap="square">
            <a:spAutoFit/>
          </a:bodyPr>
          <a:lstStyle/>
          <a:p>
            <a:pPr marL="342900" indent="-342900" algn="just">
              <a:buFont typeface="Wingdings" panose="05000000000000000000" pitchFamily="2" charset="2"/>
              <a:buChar char="§"/>
            </a:pPr>
            <a:r>
              <a:rPr lang="en-US" sz="2400" dirty="0"/>
              <a:t>A strain gauge’s </a:t>
            </a:r>
            <a:r>
              <a:rPr lang="en-US" sz="2400" u="sng" dirty="0">
                <a:hlinkClick r:id="rId1"/>
              </a:rPr>
              <a:t>conductors</a:t>
            </a:r>
            <a:r>
              <a:rPr lang="en-US" sz="2400" u="sng" dirty="0"/>
              <a:t> </a:t>
            </a:r>
            <a:r>
              <a:rPr lang="en-US" sz="2400" dirty="0"/>
              <a:t>are very thin: if made of round wire, about 1/1000 inch in diameter.</a:t>
            </a:r>
            <a:endParaRPr lang="en-US" sz="2400" dirty="0"/>
          </a:p>
          <a:p>
            <a:pPr marL="342900" indent="-342900" algn="just">
              <a:buFont typeface="Wingdings" panose="05000000000000000000" pitchFamily="2" charset="2"/>
              <a:buChar char="§"/>
            </a:pPr>
            <a:endParaRPr lang="en-US" sz="2400" dirty="0"/>
          </a:p>
          <a:p>
            <a:pPr marL="342900" indent="-342900" algn="just">
              <a:buFont typeface="Wingdings" panose="05000000000000000000" pitchFamily="2" charset="2"/>
              <a:buChar char="§"/>
            </a:pPr>
            <a:r>
              <a:rPr lang="en-US" sz="2400" dirty="0"/>
              <a:t> Alternatively, strain gauge conductors may be thin strips of the metallic film deposited on a nonconducting substrate material called the </a:t>
            </a:r>
            <a:r>
              <a:rPr lang="en-US" sz="2400" i="1" dirty="0"/>
              <a:t>carrier</a:t>
            </a:r>
            <a:r>
              <a:rPr lang="en-US" sz="2400" dirty="0"/>
              <a:t>.</a:t>
            </a:r>
            <a:endParaRPr lang="en-US" sz="2400" dirty="0"/>
          </a:p>
          <a:p>
            <a:pPr marL="342900" indent="-342900" algn="just">
              <a:buFont typeface="Wingdings" panose="05000000000000000000" pitchFamily="2" charset="2"/>
              <a:buChar char="§"/>
            </a:pPr>
            <a:endParaRPr lang="en-US" sz="2400" dirty="0"/>
          </a:p>
          <a:p>
            <a:pPr marL="342900" indent="-342900" algn="just">
              <a:buFont typeface="Wingdings" panose="05000000000000000000" pitchFamily="2" charset="2"/>
              <a:buChar char="§"/>
            </a:pPr>
            <a:r>
              <a:rPr lang="en-US" sz="2400" dirty="0"/>
              <a:t>Typical strain gauge resistances range from </a:t>
            </a:r>
            <a:r>
              <a:rPr lang="en-US" sz="2400" dirty="0">
                <a:solidFill>
                  <a:srgbClr val="FF0000"/>
                </a:solidFill>
              </a:rPr>
              <a:t>30 Ω to 3 </a:t>
            </a:r>
            <a:r>
              <a:rPr lang="en-US" sz="2400" dirty="0" err="1">
                <a:solidFill>
                  <a:srgbClr val="FF0000"/>
                </a:solidFill>
              </a:rPr>
              <a:t>kΩ</a:t>
            </a:r>
            <a:r>
              <a:rPr lang="en-US" sz="2400" dirty="0">
                <a:solidFill>
                  <a:srgbClr val="FF0000"/>
                </a:solidFill>
              </a:rPr>
              <a:t> (unstressed)</a:t>
            </a:r>
            <a:endParaRPr lang="en-US" sz="2400" dirty="0">
              <a:solidFill>
                <a:srgbClr val="FF0000"/>
              </a:solidFill>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Glass Thermometer - an overview | ScienceDirect Topics"/>
          <p:cNvPicPr>
            <a:picLocks noChangeAspect="1" noChangeArrowheads="1"/>
          </p:cNvPicPr>
          <p:nvPr/>
        </p:nvPicPr>
        <p:blipFill>
          <a:blip r:embed="rId1" cstate="print"/>
          <a:srcRect/>
          <a:stretch>
            <a:fillRect/>
          </a:stretch>
        </p:blipFill>
        <p:spPr bwMode="auto">
          <a:xfrm>
            <a:off x="1143000" y="2438400"/>
            <a:ext cx="6934200" cy="4383314"/>
          </a:xfrm>
          <a:prstGeom prst="rect">
            <a:avLst/>
          </a:prstGeom>
          <a:noFill/>
        </p:spPr>
      </p:pic>
      <p:sp>
        <p:nvSpPr>
          <p:cNvPr id="6" name="TextBox 5"/>
          <p:cNvSpPr txBox="1"/>
          <p:nvPr/>
        </p:nvSpPr>
        <p:spPr>
          <a:xfrm>
            <a:off x="381000" y="990600"/>
            <a:ext cx="8534400" cy="923330"/>
          </a:xfrm>
          <a:prstGeom prst="rect">
            <a:avLst/>
          </a:prstGeom>
          <a:noFill/>
        </p:spPr>
        <p:txBody>
          <a:bodyPr wrap="square">
            <a:spAutoFit/>
          </a:bodyPr>
          <a:lstStyle/>
          <a:p>
            <a:pPr marL="285750" indent="-285750" algn="just">
              <a:buFont typeface="Wingdings" panose="05000000000000000000" pitchFamily="2" charset="2"/>
              <a:buChar char="§"/>
            </a:pPr>
            <a:r>
              <a:rPr lang="en-US" b="0" i="0" dirty="0">
                <a:solidFill>
                  <a:srgbClr val="374151"/>
                </a:solidFill>
                <a:effectLst/>
              </a:rPr>
              <a:t>Pressure thermometers are commonly used in industrial applications where high accuracy and reliability are required. They are also used in laboratory settings for temperature measurements in gases and liquids. </a:t>
            </a:r>
            <a:endParaRPr lang="en-IN" dirty="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80" name="Picture 4"/>
          <p:cNvPicPr>
            <a:picLocks noChangeAspect="1" noChangeArrowheads="1"/>
          </p:cNvPicPr>
          <p:nvPr/>
        </p:nvPicPr>
        <p:blipFill>
          <a:blip r:embed="rId1" cstate="print"/>
          <a:srcRect/>
          <a:stretch>
            <a:fillRect/>
          </a:stretch>
        </p:blipFill>
        <p:spPr bwMode="auto">
          <a:xfrm>
            <a:off x="152400" y="2209800"/>
            <a:ext cx="5257800" cy="3124200"/>
          </a:xfrm>
          <a:prstGeom prst="rect">
            <a:avLst/>
          </a:prstGeom>
          <a:noFill/>
          <a:ln w="9525">
            <a:noFill/>
            <a:miter lim="800000"/>
            <a:headEnd/>
            <a:tailEnd/>
          </a:ln>
        </p:spPr>
      </p:pic>
      <p:pic>
        <p:nvPicPr>
          <p:cNvPr id="6" name="Picture 3"/>
          <p:cNvPicPr>
            <a:picLocks noChangeAspect="1" noChangeArrowheads="1"/>
          </p:cNvPicPr>
          <p:nvPr/>
        </p:nvPicPr>
        <p:blipFill>
          <a:blip r:embed="rId2" cstate="print"/>
          <a:srcRect/>
          <a:stretch>
            <a:fillRect/>
          </a:stretch>
        </p:blipFill>
        <p:spPr bwMode="auto">
          <a:xfrm>
            <a:off x="4953000" y="3276600"/>
            <a:ext cx="4191000" cy="1905000"/>
          </a:xfrm>
          <a:prstGeom prst="rect">
            <a:avLst/>
          </a:prstGeom>
          <a:noFill/>
          <a:ln w="9525">
            <a:noFill/>
            <a:miter lim="800000"/>
            <a:headEnd/>
            <a:tailEnd/>
          </a:ln>
          <a:effectLst/>
        </p:spPr>
      </p:pic>
      <p:sp>
        <p:nvSpPr>
          <p:cNvPr id="7" name="Rectangle 6"/>
          <p:cNvSpPr/>
          <p:nvPr/>
        </p:nvSpPr>
        <p:spPr>
          <a:xfrm>
            <a:off x="457200" y="228600"/>
            <a:ext cx="3741345" cy="523220"/>
          </a:xfrm>
          <a:prstGeom prst="rect">
            <a:avLst/>
          </a:prstGeom>
        </p:spPr>
        <p:txBody>
          <a:bodyPr wrap="none">
            <a:spAutoFit/>
          </a:bodyPr>
          <a:lstStyle/>
          <a:p>
            <a:r>
              <a:rPr lang="en-US" sz="2800" dirty="0">
                <a:solidFill>
                  <a:srgbClr val="FF0000"/>
                </a:solidFill>
              </a:rPr>
              <a:t>Electrical Methods: RTD</a:t>
            </a:r>
            <a:endParaRPr lang="en-US" sz="2800" dirty="0"/>
          </a:p>
        </p:txBody>
      </p:sp>
      <p:sp>
        <p:nvSpPr>
          <p:cNvPr id="3" name="TextBox 2"/>
          <p:cNvSpPr txBox="1"/>
          <p:nvPr/>
        </p:nvSpPr>
        <p:spPr>
          <a:xfrm>
            <a:off x="609600" y="784477"/>
            <a:ext cx="8458200" cy="923330"/>
          </a:xfrm>
          <a:prstGeom prst="rect">
            <a:avLst/>
          </a:prstGeom>
          <a:noFill/>
        </p:spPr>
        <p:txBody>
          <a:bodyPr wrap="square">
            <a:spAutoFit/>
          </a:bodyPr>
          <a:lstStyle/>
          <a:p>
            <a:pPr algn="just"/>
            <a:r>
              <a:rPr lang="en-US" b="0" i="0" dirty="0">
                <a:solidFill>
                  <a:srgbClr val="374151"/>
                </a:solidFill>
                <a:effectLst/>
              </a:rPr>
              <a:t>Resistance Temperature Detectors (RTDs): These are made of metals such as platinum, copper, or nickel and their resistance increases with temperature. By measuring the change in resistance, the temperature can be determined.</a:t>
            </a:r>
            <a:endParaRPr lang="en-US" b="0" i="0" dirty="0">
              <a:solidFill>
                <a:srgbClr val="374151"/>
              </a:solidFill>
              <a:effectLst/>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noChangeArrowheads="1"/>
          </p:cNvPicPr>
          <p:nvPr/>
        </p:nvPicPr>
        <p:blipFill>
          <a:blip r:embed="rId1" cstate="print"/>
          <a:srcRect/>
          <a:stretch>
            <a:fillRect/>
          </a:stretch>
        </p:blipFill>
        <p:spPr bwMode="auto">
          <a:xfrm>
            <a:off x="0" y="762000"/>
            <a:ext cx="9144000" cy="5105400"/>
          </a:xfrm>
          <a:prstGeom prst="rect">
            <a:avLst/>
          </a:prstGeom>
          <a:noFill/>
          <a:ln w="9525">
            <a:noFill/>
            <a:miter lim="800000"/>
            <a:headEnd/>
            <a:tailEnd/>
          </a:ln>
        </p:spPr>
      </p:pic>
      <p:sp>
        <p:nvSpPr>
          <p:cNvPr id="5" name="Rectangle 4"/>
          <p:cNvSpPr/>
          <p:nvPr/>
        </p:nvSpPr>
        <p:spPr>
          <a:xfrm>
            <a:off x="990600" y="228600"/>
            <a:ext cx="7010400" cy="461665"/>
          </a:xfrm>
          <a:prstGeom prst="rect">
            <a:avLst/>
          </a:prstGeom>
        </p:spPr>
        <p:txBody>
          <a:bodyPr wrap="square">
            <a:spAutoFit/>
          </a:bodyPr>
          <a:lstStyle/>
          <a:p>
            <a:r>
              <a:rPr lang="en-US" sz="2400" dirty="0">
                <a:solidFill>
                  <a:srgbClr val="FF0000"/>
                </a:solidFill>
              </a:rPr>
              <a:t>Metallic Resistance Thermometer(RTD): Analysis</a:t>
            </a:r>
            <a:endParaRPr lang="en-US" sz="2400" dirty="0"/>
          </a:p>
        </p:txBody>
      </p:sp>
      <p:pic>
        <p:nvPicPr>
          <p:cNvPr id="3" name="Picture 2"/>
          <p:cNvPicPr>
            <a:picLocks noChangeAspect="1"/>
          </p:cNvPicPr>
          <p:nvPr/>
        </p:nvPicPr>
        <p:blipFill>
          <a:blip r:embed="rId2"/>
          <a:stretch>
            <a:fillRect/>
          </a:stretch>
        </p:blipFill>
        <p:spPr>
          <a:xfrm>
            <a:off x="5410200" y="787400"/>
            <a:ext cx="2389257" cy="456282"/>
          </a:xfrm>
          <a:prstGeom prst="rect">
            <a:avLst/>
          </a:prstGeom>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2"/>
          <p:cNvPicPr>
            <a:picLocks noChangeAspect="1" noChangeArrowheads="1"/>
          </p:cNvPicPr>
          <p:nvPr/>
        </p:nvPicPr>
        <p:blipFill>
          <a:blip r:embed="rId1" cstate="print"/>
          <a:srcRect/>
          <a:stretch>
            <a:fillRect/>
          </a:stretch>
        </p:blipFill>
        <p:spPr bwMode="auto">
          <a:xfrm>
            <a:off x="228600" y="990600"/>
            <a:ext cx="8458200" cy="4572000"/>
          </a:xfrm>
          <a:prstGeom prst="rect">
            <a:avLst/>
          </a:prstGeom>
          <a:noFill/>
          <a:ln w="9525">
            <a:noFill/>
            <a:miter lim="800000"/>
            <a:headEnd/>
            <a:tailEnd/>
          </a:ln>
        </p:spPr>
      </p:pic>
      <p:sp>
        <p:nvSpPr>
          <p:cNvPr id="4" name="Rectangle 3"/>
          <p:cNvSpPr/>
          <p:nvPr/>
        </p:nvSpPr>
        <p:spPr>
          <a:xfrm>
            <a:off x="76200" y="152400"/>
            <a:ext cx="8991600" cy="523220"/>
          </a:xfrm>
          <a:prstGeom prst="rect">
            <a:avLst/>
          </a:prstGeom>
        </p:spPr>
        <p:txBody>
          <a:bodyPr wrap="square">
            <a:spAutoFit/>
          </a:bodyPr>
          <a:lstStyle/>
          <a:p>
            <a:r>
              <a:rPr lang="en-US" sz="2800" dirty="0">
                <a:solidFill>
                  <a:srgbClr val="FF0000"/>
                </a:solidFill>
              </a:rPr>
              <a:t>RTD: Lead Compensation</a:t>
            </a:r>
            <a:endParaRPr lang="en-US" sz="2800" dirty="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2" name="Picture 4"/>
          <p:cNvPicPr>
            <a:picLocks noChangeAspect="1" noChangeArrowheads="1"/>
          </p:cNvPicPr>
          <p:nvPr/>
        </p:nvPicPr>
        <p:blipFill>
          <a:blip r:embed="rId1" cstate="print"/>
          <a:srcRect/>
          <a:stretch>
            <a:fillRect/>
          </a:stretch>
        </p:blipFill>
        <p:spPr bwMode="auto">
          <a:xfrm>
            <a:off x="228600" y="3124200"/>
            <a:ext cx="8991600" cy="4013537"/>
          </a:xfrm>
          <a:prstGeom prst="rect">
            <a:avLst/>
          </a:prstGeom>
          <a:noFill/>
          <a:ln w="9525">
            <a:noFill/>
            <a:miter lim="800000"/>
            <a:headEnd/>
            <a:tailEnd/>
          </a:ln>
        </p:spPr>
      </p:pic>
      <p:sp>
        <p:nvSpPr>
          <p:cNvPr id="6" name="Rectangle 5"/>
          <p:cNvSpPr/>
          <p:nvPr/>
        </p:nvSpPr>
        <p:spPr>
          <a:xfrm>
            <a:off x="1143000" y="228600"/>
            <a:ext cx="6934200" cy="523220"/>
          </a:xfrm>
          <a:prstGeom prst="rect">
            <a:avLst/>
          </a:prstGeom>
        </p:spPr>
        <p:txBody>
          <a:bodyPr wrap="square">
            <a:spAutoFit/>
          </a:bodyPr>
          <a:lstStyle/>
          <a:p>
            <a:r>
              <a:rPr lang="en-US" sz="2800" dirty="0">
                <a:solidFill>
                  <a:srgbClr val="FF0000"/>
                </a:solidFill>
              </a:rPr>
              <a:t>Semiconductor Transducers Thermistors</a:t>
            </a:r>
            <a:endParaRPr lang="en-US" sz="2800" dirty="0"/>
          </a:p>
        </p:txBody>
      </p:sp>
      <p:sp>
        <p:nvSpPr>
          <p:cNvPr id="3" name="TextBox 2"/>
          <p:cNvSpPr txBox="1"/>
          <p:nvPr/>
        </p:nvSpPr>
        <p:spPr>
          <a:xfrm>
            <a:off x="406400" y="922346"/>
            <a:ext cx="8636000" cy="1292662"/>
          </a:xfrm>
          <a:prstGeom prst="rect">
            <a:avLst/>
          </a:prstGeom>
          <a:noFill/>
        </p:spPr>
        <p:txBody>
          <a:bodyPr wrap="square">
            <a:spAutoFit/>
          </a:bodyPr>
          <a:lstStyle/>
          <a:p>
            <a:pPr algn="just"/>
            <a:r>
              <a:rPr lang="en-US" sz="2000" b="0" i="0" dirty="0">
                <a:solidFill>
                  <a:srgbClr val="374151"/>
                </a:solidFill>
                <a:effectLst/>
              </a:rPr>
              <a:t>Thermistors: These are made of ceramic or semiconductor material and their resistance decreases with an increase in temperature. By measuring the change in resistance, the temperature can be determined</a:t>
            </a:r>
            <a:r>
              <a:rPr lang="en-US" b="0" i="0" dirty="0">
                <a:solidFill>
                  <a:srgbClr val="374151"/>
                </a:solidFill>
                <a:effectLst/>
                <a:latin typeface="Söhne"/>
              </a:rPr>
              <a:t>.</a:t>
            </a:r>
            <a:endParaRPr lang="en-US" b="0" i="0" dirty="0">
              <a:solidFill>
                <a:srgbClr val="374151"/>
              </a:solidFill>
              <a:effectLst/>
              <a:latin typeface="Söhne"/>
            </a:endParaRPr>
          </a:p>
          <a:p>
            <a:pPr algn="just"/>
            <a:endParaRPr lang="en-US" b="0" i="0" dirty="0">
              <a:solidFill>
                <a:srgbClr val="374151"/>
              </a:solidFill>
              <a:effectLst/>
              <a:latin typeface="Söhne"/>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1"/>
          <a:stretch>
            <a:fillRect/>
          </a:stretch>
        </p:blipFill>
        <p:spPr>
          <a:xfrm>
            <a:off x="190500" y="914400"/>
            <a:ext cx="8763000" cy="4114800"/>
          </a:xfrm>
          <a:prstGeom prst="rect">
            <a:avLst/>
          </a:prstGeom>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 y="990600"/>
            <a:ext cx="8534400" cy="4462760"/>
          </a:xfrm>
          <a:prstGeom prst="rect">
            <a:avLst/>
          </a:prstGeom>
        </p:spPr>
        <p:txBody>
          <a:bodyPr wrap="square">
            <a:spAutoFit/>
          </a:bodyPr>
          <a:lstStyle/>
          <a:p>
            <a:r>
              <a:rPr lang="en-US" sz="2400" b="1" dirty="0">
                <a:solidFill>
                  <a:srgbClr val="FF0000"/>
                </a:solidFill>
              </a:rPr>
              <a:t>Applications of  Thermistors</a:t>
            </a:r>
            <a:endParaRPr lang="en-US" sz="2400" b="1" dirty="0">
              <a:solidFill>
                <a:srgbClr val="FF0000"/>
              </a:solidFill>
            </a:endParaRPr>
          </a:p>
          <a:p>
            <a:pPr marL="342900" indent="-342900">
              <a:buFont typeface="Wingdings" panose="05000000000000000000" pitchFamily="2" charset="2"/>
              <a:buChar char="§"/>
            </a:pPr>
            <a:r>
              <a:rPr lang="en-US" sz="2000" dirty="0"/>
              <a:t>Digital thermometers (thermostats)</a:t>
            </a:r>
            <a:endParaRPr lang="en-US" sz="2000" dirty="0"/>
          </a:p>
          <a:p>
            <a:pPr marL="342900" indent="-342900">
              <a:buFont typeface="Wingdings" panose="05000000000000000000" pitchFamily="2" charset="2"/>
              <a:buChar char="§"/>
            </a:pPr>
            <a:r>
              <a:rPr lang="en-US" sz="2000" dirty="0"/>
              <a:t>Automotive applications (to measure oil and coolant temperatures in cars &amp; trucks)</a:t>
            </a:r>
            <a:endParaRPr lang="en-US" sz="2000" dirty="0"/>
          </a:p>
          <a:p>
            <a:pPr marL="342900" indent="-342900">
              <a:buFont typeface="Wingdings" panose="05000000000000000000" pitchFamily="2" charset="2"/>
              <a:buChar char="§"/>
            </a:pPr>
            <a:r>
              <a:rPr lang="en-US" sz="2000" dirty="0"/>
              <a:t>Household appliances (like microwaves, fridges, and ovens)</a:t>
            </a:r>
            <a:endParaRPr lang="en-US" sz="2000" dirty="0"/>
          </a:p>
          <a:p>
            <a:pPr marL="342900" indent="-342900">
              <a:buFont typeface="Wingdings" panose="05000000000000000000" pitchFamily="2" charset="2"/>
              <a:buChar char="§"/>
            </a:pPr>
            <a:r>
              <a:rPr lang="en-US" sz="2000" dirty="0"/>
              <a:t>Circuit protection (i.e. </a:t>
            </a:r>
            <a:r>
              <a:rPr lang="en-US" sz="2000" dirty="0">
                <a:hlinkClick r:id="rId1"/>
              </a:rPr>
              <a:t>surge protection</a:t>
            </a:r>
            <a:r>
              <a:rPr lang="en-US" sz="2000" dirty="0"/>
              <a:t>)</a:t>
            </a:r>
            <a:endParaRPr lang="en-US" sz="2000" dirty="0"/>
          </a:p>
          <a:p>
            <a:pPr marL="342900" indent="-342900">
              <a:buFont typeface="Wingdings" panose="05000000000000000000" pitchFamily="2" charset="2"/>
              <a:buChar char="§"/>
            </a:pPr>
            <a:r>
              <a:rPr lang="en-US" sz="2000" dirty="0"/>
              <a:t>Rechargeable </a:t>
            </a:r>
            <a:r>
              <a:rPr lang="en-US" sz="2000" dirty="0">
                <a:hlinkClick r:id="rId2"/>
              </a:rPr>
              <a:t>batteries</a:t>
            </a:r>
            <a:r>
              <a:rPr lang="en-US" sz="2000" dirty="0"/>
              <a:t> (ensure the correct battery temperature is maintained)</a:t>
            </a:r>
            <a:endParaRPr lang="en-US" sz="2000" dirty="0"/>
          </a:p>
          <a:p>
            <a:pPr marL="342900" indent="-342900">
              <a:buFont typeface="Wingdings" panose="05000000000000000000" pitchFamily="2" charset="2"/>
              <a:buChar char="§"/>
            </a:pPr>
            <a:r>
              <a:rPr lang="en-US" sz="2000" dirty="0"/>
              <a:t>To measure the thermal conductivity of </a:t>
            </a:r>
            <a:r>
              <a:rPr lang="en-US" sz="2000" dirty="0">
                <a:hlinkClick r:id="rId3"/>
              </a:rPr>
              <a:t>electrical materials</a:t>
            </a:r>
            <a:endParaRPr lang="en-US" sz="2000" dirty="0"/>
          </a:p>
          <a:p>
            <a:pPr marL="342900" indent="-342900">
              <a:buFont typeface="Wingdings" panose="05000000000000000000" pitchFamily="2" charset="2"/>
              <a:buChar char="§"/>
            </a:pPr>
            <a:r>
              <a:rPr lang="en-US" sz="2000" dirty="0"/>
              <a:t>Useful in many basic electronic circuits (e.g. as part of a </a:t>
            </a:r>
            <a:r>
              <a:rPr lang="en-US" sz="2000" dirty="0">
                <a:hlinkClick r:id="rId4"/>
              </a:rPr>
              <a:t>beginner Arduino starter kit</a:t>
            </a:r>
            <a:r>
              <a:rPr lang="en-US" sz="2000" dirty="0"/>
              <a:t>)</a:t>
            </a:r>
            <a:endParaRPr lang="en-US" sz="2000" dirty="0"/>
          </a:p>
          <a:p>
            <a:pPr marL="342900" indent="-342900">
              <a:buFont typeface="Wingdings" panose="05000000000000000000" pitchFamily="2" charset="2"/>
              <a:buChar char="§"/>
            </a:pPr>
            <a:r>
              <a:rPr lang="en-US" sz="2000" dirty="0"/>
              <a:t>Temperature compensation (i.e. maintain resistance to compensate for effects caused by changes in temperature in another part of the circuit) Used in </a:t>
            </a:r>
            <a:r>
              <a:rPr lang="en-US" sz="2000" u="sng" dirty="0" err="1">
                <a:hlinkClick r:id="rId5"/>
              </a:rPr>
              <a:t>wheatstone</a:t>
            </a:r>
            <a:r>
              <a:rPr lang="en-US" sz="2000" u="sng" dirty="0">
                <a:hlinkClick r:id="rId5"/>
              </a:rPr>
              <a:t> b</a:t>
            </a:r>
            <a:r>
              <a:rPr lang="en-US" sz="2000" dirty="0">
                <a:hlinkClick r:id="rId5"/>
              </a:rPr>
              <a:t>ridge</a:t>
            </a:r>
            <a:r>
              <a:rPr lang="en-US" sz="2000" dirty="0"/>
              <a:t> circuits</a:t>
            </a:r>
            <a:endParaRPr lang="en-US" sz="2000" dirty="0"/>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descr="Hand Held Thermistor Probe"/>
          <p:cNvPicPr>
            <a:picLocks noChangeAspect="1" noChangeArrowheads="1"/>
          </p:cNvPicPr>
          <p:nvPr/>
        </p:nvPicPr>
        <p:blipFill>
          <a:blip r:embed="rId1" cstate="print"/>
          <a:srcRect/>
          <a:stretch>
            <a:fillRect/>
          </a:stretch>
        </p:blipFill>
        <p:spPr bwMode="auto">
          <a:xfrm>
            <a:off x="533400" y="1600200"/>
            <a:ext cx="8229600" cy="4572000"/>
          </a:xfrm>
          <a:prstGeom prst="rect">
            <a:avLst/>
          </a:prstGeom>
          <a:noFill/>
        </p:spPr>
      </p:pic>
      <p:sp>
        <p:nvSpPr>
          <p:cNvPr id="3" name="TextBox 2"/>
          <p:cNvSpPr txBox="1"/>
          <p:nvPr/>
        </p:nvSpPr>
        <p:spPr>
          <a:xfrm>
            <a:off x="2971800" y="533400"/>
            <a:ext cx="5231497" cy="646331"/>
          </a:xfrm>
          <a:prstGeom prst="rect">
            <a:avLst/>
          </a:prstGeom>
          <a:noFill/>
        </p:spPr>
        <p:txBody>
          <a:bodyPr wrap="none" rtlCol="0">
            <a:spAutoFit/>
          </a:bodyPr>
          <a:lstStyle/>
          <a:p>
            <a:r>
              <a:rPr lang="en-US" sz="3600" dirty="0">
                <a:solidFill>
                  <a:srgbClr val="FF0000"/>
                </a:solidFill>
              </a:rPr>
              <a:t>3.Thermistor Specifications</a:t>
            </a:r>
            <a:endParaRPr lang="en-US" dirty="0">
              <a:solidFill>
                <a:srgbClr val="FF0000"/>
              </a:solidFill>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80999" y="457200"/>
            <a:ext cx="8610600" cy="2431435"/>
          </a:xfrm>
          <a:prstGeom prst="rect">
            <a:avLst/>
          </a:prstGeom>
          <a:noFill/>
        </p:spPr>
        <p:txBody>
          <a:bodyPr wrap="square">
            <a:spAutoFit/>
          </a:bodyPr>
          <a:lstStyle/>
          <a:p>
            <a:pPr algn="just"/>
            <a:r>
              <a:rPr lang="en-US" sz="2800" b="0" i="0" dirty="0">
                <a:solidFill>
                  <a:srgbClr val="FF0000"/>
                </a:solidFill>
                <a:effectLst/>
              </a:rPr>
              <a:t>Thermocouples: </a:t>
            </a:r>
            <a:endParaRPr lang="en-US" sz="2800" b="0" i="0" dirty="0">
              <a:solidFill>
                <a:srgbClr val="FF0000"/>
              </a:solidFill>
              <a:effectLst/>
            </a:endParaRPr>
          </a:p>
          <a:p>
            <a:pPr algn="just"/>
            <a:endParaRPr lang="en-US" sz="2800" dirty="0">
              <a:solidFill>
                <a:srgbClr val="FF0000"/>
              </a:solidFill>
            </a:endParaRPr>
          </a:p>
          <a:p>
            <a:pPr algn="just"/>
            <a:r>
              <a:rPr lang="en-US" sz="2400" b="0" i="0" dirty="0">
                <a:solidFill>
                  <a:srgbClr val="374151"/>
                </a:solidFill>
                <a:effectLst/>
              </a:rPr>
              <a:t>These are made of two dissimilar metals that generate a voltage when heated. The voltage generated is proportional to the temperature difference between the hot junction and the cold junction of the thermocouple.</a:t>
            </a:r>
            <a:endParaRPr lang="en-US" sz="2400" b="0" i="0" dirty="0">
              <a:solidFill>
                <a:srgbClr val="374151"/>
              </a:solidFill>
              <a:effectLst/>
            </a:endParaRPr>
          </a:p>
        </p:txBody>
      </p:sp>
      <p:pic>
        <p:nvPicPr>
          <p:cNvPr id="7" name="Picture 6"/>
          <p:cNvPicPr>
            <a:picLocks noChangeAspect="1"/>
          </p:cNvPicPr>
          <p:nvPr/>
        </p:nvPicPr>
        <p:blipFill>
          <a:blip r:embed="rId1"/>
          <a:stretch>
            <a:fillRect/>
          </a:stretch>
        </p:blipFill>
        <p:spPr>
          <a:xfrm>
            <a:off x="879626" y="3810000"/>
            <a:ext cx="7613347" cy="1981200"/>
          </a:xfrm>
          <a:prstGeom prst="rect">
            <a:avLst/>
          </a:prstGeom>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1" cstate="print"/>
          <a:srcRect/>
          <a:stretch>
            <a:fillRect/>
          </a:stretch>
        </p:blipFill>
        <p:spPr bwMode="auto">
          <a:xfrm>
            <a:off x="304800" y="1143000"/>
            <a:ext cx="8086725" cy="3162300"/>
          </a:xfrm>
          <a:prstGeom prst="rect">
            <a:avLst/>
          </a:prstGeom>
          <a:noFill/>
          <a:ln w="9525">
            <a:noFill/>
            <a:miter lim="800000"/>
            <a:headEnd/>
            <a:tailEnd/>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AutoShape 2" descr="Bonded and Unbonded Strain Gauges – Instrumentation Application"/>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lstStyle/>
          <a:p>
            <a:endParaRPr lang="en-US"/>
          </a:p>
        </p:txBody>
      </p:sp>
      <p:pic>
        <p:nvPicPr>
          <p:cNvPr id="165892" name="Picture 4" descr="Bonded and Unbonded Strain Gauges – Instrumentation Application"/>
          <p:cNvPicPr>
            <a:picLocks noChangeAspect="1" noChangeArrowheads="1"/>
          </p:cNvPicPr>
          <p:nvPr/>
        </p:nvPicPr>
        <p:blipFill>
          <a:blip r:embed="rId1" cstate="print"/>
          <a:srcRect/>
          <a:stretch>
            <a:fillRect/>
          </a:stretch>
        </p:blipFill>
        <p:spPr bwMode="auto">
          <a:xfrm>
            <a:off x="609600" y="1066800"/>
            <a:ext cx="7754801" cy="4114800"/>
          </a:xfrm>
          <a:prstGeom prst="rect">
            <a:avLst/>
          </a:prstGeom>
          <a:noFill/>
        </p:spPr>
      </p:pic>
      <p:sp>
        <p:nvSpPr>
          <p:cNvPr id="4" name="Rectangle 3"/>
          <p:cNvSpPr/>
          <p:nvPr/>
        </p:nvSpPr>
        <p:spPr>
          <a:xfrm>
            <a:off x="1752600" y="381000"/>
            <a:ext cx="4028026" cy="584775"/>
          </a:xfrm>
          <a:prstGeom prst="rect">
            <a:avLst/>
          </a:prstGeom>
        </p:spPr>
        <p:txBody>
          <a:bodyPr wrap="none">
            <a:spAutoFit/>
          </a:bodyPr>
          <a:lstStyle/>
          <a:p>
            <a:r>
              <a:rPr lang="en-US" sz="3200" b="1" dirty="0">
                <a:solidFill>
                  <a:srgbClr val="FF0000"/>
                </a:solidFill>
              </a:rPr>
              <a:t>Types of Strain Gauges</a:t>
            </a:r>
            <a:endParaRPr lang="en-US" sz="3200" b="1" dirty="0">
              <a:solidFill>
                <a:srgbClr val="FF0000"/>
              </a:solidFill>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1"/>
          <a:stretch>
            <a:fillRect/>
          </a:stretch>
        </p:blipFill>
        <p:spPr>
          <a:xfrm>
            <a:off x="838200" y="2133600"/>
            <a:ext cx="7620000" cy="2821329"/>
          </a:xfrm>
          <a:prstGeom prst="rect">
            <a:avLst/>
          </a:prstGeom>
        </p:spPr>
      </p:pic>
      <p:sp>
        <p:nvSpPr>
          <p:cNvPr id="3" name="TextBox 2"/>
          <p:cNvSpPr txBox="1"/>
          <p:nvPr/>
        </p:nvSpPr>
        <p:spPr>
          <a:xfrm>
            <a:off x="1219200" y="533400"/>
            <a:ext cx="4572000" cy="523220"/>
          </a:xfrm>
          <a:prstGeom prst="rect">
            <a:avLst/>
          </a:prstGeom>
          <a:noFill/>
        </p:spPr>
        <p:txBody>
          <a:bodyPr wrap="square">
            <a:spAutoFit/>
          </a:bodyPr>
          <a:lstStyle/>
          <a:p>
            <a:pPr algn="just"/>
            <a:r>
              <a:rPr lang="en-US" sz="2800" b="0" i="0" dirty="0">
                <a:solidFill>
                  <a:srgbClr val="FF0000"/>
                </a:solidFill>
                <a:effectLst/>
              </a:rPr>
              <a:t>Thermocouples: Law</a:t>
            </a:r>
            <a:r>
              <a:rPr lang="en-US" sz="1800" b="0" i="0" dirty="0">
                <a:solidFill>
                  <a:srgbClr val="FF0000"/>
                </a:solidFill>
                <a:effectLst/>
              </a:rPr>
              <a:t> </a:t>
            </a:r>
            <a:endParaRPr lang="en-US" sz="1800" b="0" i="0" dirty="0">
              <a:solidFill>
                <a:srgbClr val="FF0000"/>
              </a:solidFill>
              <a:effectLst/>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1"/>
          <a:stretch>
            <a:fillRect/>
          </a:stretch>
        </p:blipFill>
        <p:spPr>
          <a:xfrm>
            <a:off x="152400" y="1791112"/>
            <a:ext cx="8305800" cy="3771488"/>
          </a:xfrm>
          <a:prstGeom prst="rect">
            <a:avLst/>
          </a:prstGeom>
        </p:spPr>
      </p:pic>
      <p:sp>
        <p:nvSpPr>
          <p:cNvPr id="3" name="TextBox 2"/>
          <p:cNvSpPr txBox="1"/>
          <p:nvPr/>
        </p:nvSpPr>
        <p:spPr>
          <a:xfrm>
            <a:off x="1295400" y="457200"/>
            <a:ext cx="4572000" cy="523220"/>
          </a:xfrm>
          <a:prstGeom prst="rect">
            <a:avLst/>
          </a:prstGeom>
          <a:noFill/>
        </p:spPr>
        <p:txBody>
          <a:bodyPr wrap="square">
            <a:spAutoFit/>
          </a:bodyPr>
          <a:lstStyle/>
          <a:p>
            <a:r>
              <a:rPr lang="en-US" sz="2800" b="0" i="0" dirty="0">
                <a:solidFill>
                  <a:srgbClr val="FF0000"/>
                </a:solidFill>
                <a:effectLst/>
              </a:rPr>
              <a:t>Thermocouples: Law</a:t>
            </a:r>
            <a:endParaRPr lang="en-IN" sz="2800" dirty="0"/>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3"/>
          <p:cNvPicPr>
            <a:picLocks noChangeAspect="1" noChangeArrowheads="1"/>
          </p:cNvPicPr>
          <p:nvPr/>
        </p:nvPicPr>
        <p:blipFill>
          <a:blip r:embed="rId1" cstate="print"/>
          <a:srcRect/>
          <a:stretch>
            <a:fillRect/>
          </a:stretch>
        </p:blipFill>
        <p:spPr bwMode="auto">
          <a:xfrm>
            <a:off x="838200" y="1066800"/>
            <a:ext cx="7033566" cy="4191000"/>
          </a:xfrm>
          <a:prstGeom prst="rect">
            <a:avLst/>
          </a:prstGeom>
          <a:noFill/>
          <a:ln w="9525">
            <a:noFill/>
            <a:miter lim="800000"/>
            <a:headEnd/>
            <a:tailEnd/>
          </a:ln>
        </p:spPr>
      </p:pic>
      <p:sp>
        <p:nvSpPr>
          <p:cNvPr id="3" name="TextBox 2"/>
          <p:cNvSpPr txBox="1"/>
          <p:nvPr/>
        </p:nvSpPr>
        <p:spPr>
          <a:xfrm>
            <a:off x="1219200" y="533400"/>
            <a:ext cx="4572000" cy="523220"/>
          </a:xfrm>
          <a:prstGeom prst="rect">
            <a:avLst/>
          </a:prstGeom>
          <a:noFill/>
        </p:spPr>
        <p:txBody>
          <a:bodyPr wrap="square">
            <a:spAutoFit/>
          </a:bodyPr>
          <a:lstStyle/>
          <a:p>
            <a:pPr algn="just"/>
            <a:r>
              <a:rPr lang="en-US" sz="2800" b="0" i="0" dirty="0">
                <a:solidFill>
                  <a:srgbClr val="FF0000"/>
                </a:solidFill>
                <a:effectLst/>
              </a:rPr>
              <a:t>Thermocouples: </a:t>
            </a:r>
            <a:r>
              <a:rPr lang="en-US" sz="2800" b="0" i="0" dirty="0" err="1">
                <a:solidFill>
                  <a:srgbClr val="FF0000"/>
                </a:solidFill>
                <a:effectLst/>
              </a:rPr>
              <a:t>Charateristics</a:t>
            </a:r>
            <a:r>
              <a:rPr lang="en-US" sz="1800" b="0" i="0" dirty="0">
                <a:solidFill>
                  <a:srgbClr val="FF0000"/>
                </a:solidFill>
                <a:effectLst/>
              </a:rPr>
              <a:t> </a:t>
            </a:r>
            <a:endParaRPr lang="en-US" sz="1800" b="0" i="0" dirty="0">
              <a:solidFill>
                <a:srgbClr val="FF0000"/>
              </a:solidFill>
              <a:effectLst/>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Spring loaded thermocouple insert with ceramic block"/>
          <p:cNvPicPr>
            <a:picLocks noChangeAspect="1" noChangeArrowheads="1"/>
          </p:cNvPicPr>
          <p:nvPr/>
        </p:nvPicPr>
        <p:blipFill>
          <a:blip r:embed="rId1" cstate="print"/>
          <a:srcRect/>
          <a:stretch>
            <a:fillRect/>
          </a:stretch>
        </p:blipFill>
        <p:spPr bwMode="auto">
          <a:xfrm>
            <a:off x="1219200" y="838200"/>
            <a:ext cx="6705600" cy="4648200"/>
          </a:xfrm>
          <a:prstGeom prst="rect">
            <a:avLst/>
          </a:prstGeom>
          <a:noFill/>
        </p:spPr>
      </p:pic>
      <p:sp>
        <p:nvSpPr>
          <p:cNvPr id="2" name="TextBox 1"/>
          <p:cNvSpPr txBox="1"/>
          <p:nvPr/>
        </p:nvSpPr>
        <p:spPr>
          <a:xfrm>
            <a:off x="1371600" y="314980"/>
            <a:ext cx="6477000" cy="523220"/>
          </a:xfrm>
          <a:prstGeom prst="rect">
            <a:avLst/>
          </a:prstGeom>
          <a:noFill/>
        </p:spPr>
        <p:txBody>
          <a:bodyPr wrap="square">
            <a:spAutoFit/>
          </a:bodyPr>
          <a:lstStyle/>
          <a:p>
            <a:pPr algn="just"/>
            <a:r>
              <a:rPr lang="en-US" sz="2800" b="0" i="0" dirty="0">
                <a:solidFill>
                  <a:srgbClr val="FF0000"/>
                </a:solidFill>
                <a:effectLst/>
              </a:rPr>
              <a:t>Thermocouples: Specifications</a:t>
            </a:r>
            <a:r>
              <a:rPr lang="en-US" sz="1800" b="0" i="0" dirty="0">
                <a:solidFill>
                  <a:srgbClr val="FF0000"/>
                </a:solidFill>
                <a:effectLst/>
              </a:rPr>
              <a:t> </a:t>
            </a:r>
            <a:endParaRPr lang="en-US" sz="1800" b="0" i="0" dirty="0">
              <a:solidFill>
                <a:srgbClr val="FF0000"/>
              </a:solidFill>
              <a:effectLst/>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5" name="Picture 3"/>
          <p:cNvPicPr>
            <a:picLocks noChangeAspect="1" noChangeArrowheads="1"/>
          </p:cNvPicPr>
          <p:nvPr/>
        </p:nvPicPr>
        <p:blipFill>
          <a:blip r:embed="rId1" cstate="print"/>
          <a:srcRect/>
          <a:stretch>
            <a:fillRect/>
          </a:stretch>
        </p:blipFill>
        <p:spPr bwMode="auto">
          <a:xfrm>
            <a:off x="381000" y="1676400"/>
            <a:ext cx="8839200" cy="4572000"/>
          </a:xfrm>
          <a:prstGeom prst="rect">
            <a:avLst/>
          </a:prstGeom>
          <a:noFill/>
          <a:ln w="9525">
            <a:noFill/>
            <a:miter lim="800000"/>
            <a:headEnd/>
            <a:tailEnd/>
          </a:ln>
        </p:spPr>
      </p:pic>
      <p:sp>
        <p:nvSpPr>
          <p:cNvPr id="2" name="TextBox 1"/>
          <p:cNvSpPr txBox="1"/>
          <p:nvPr/>
        </p:nvSpPr>
        <p:spPr>
          <a:xfrm>
            <a:off x="1219200" y="533400"/>
            <a:ext cx="4572000" cy="523220"/>
          </a:xfrm>
          <a:prstGeom prst="rect">
            <a:avLst/>
          </a:prstGeom>
          <a:noFill/>
        </p:spPr>
        <p:txBody>
          <a:bodyPr wrap="square">
            <a:spAutoFit/>
          </a:bodyPr>
          <a:lstStyle/>
          <a:p>
            <a:pPr algn="just"/>
            <a:r>
              <a:rPr lang="en-US" sz="2800" b="0" i="0" dirty="0">
                <a:solidFill>
                  <a:srgbClr val="FF0000"/>
                </a:solidFill>
                <a:effectLst/>
              </a:rPr>
              <a:t>Thermocouples: Types</a:t>
            </a:r>
            <a:r>
              <a:rPr lang="en-US" sz="1800" b="0" i="0" dirty="0">
                <a:solidFill>
                  <a:srgbClr val="FF0000"/>
                </a:solidFill>
                <a:effectLst/>
              </a:rPr>
              <a:t> </a:t>
            </a:r>
            <a:endParaRPr lang="en-US" sz="1800" b="0" i="0" dirty="0">
              <a:solidFill>
                <a:srgbClr val="FF0000"/>
              </a:solidFill>
              <a:effectLst/>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2" name="Picture 2"/>
          <p:cNvPicPr>
            <a:picLocks noChangeAspect="1" noChangeArrowheads="1"/>
          </p:cNvPicPr>
          <p:nvPr/>
        </p:nvPicPr>
        <p:blipFill>
          <a:blip r:embed="rId1" cstate="print">
            <a:duotone>
              <a:prstClr val="black"/>
              <a:schemeClr val="accent2">
                <a:tint val="45000"/>
                <a:satMod val="400000"/>
              </a:schemeClr>
            </a:duotone>
          </a:blip>
          <a:srcRect/>
          <a:stretch>
            <a:fillRect/>
          </a:stretch>
        </p:blipFill>
        <p:spPr bwMode="auto">
          <a:xfrm>
            <a:off x="2057400" y="152400"/>
            <a:ext cx="4400550" cy="438150"/>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9698" name="Picture 2" descr="LM35 data sheet, product information and support | TI.com"/>
          <p:cNvPicPr>
            <a:picLocks noChangeAspect="1" noChangeArrowheads="1"/>
          </p:cNvPicPr>
          <p:nvPr/>
        </p:nvPicPr>
        <p:blipFill>
          <a:blip r:embed="rId2" cstate="print"/>
          <a:srcRect/>
          <a:stretch>
            <a:fillRect/>
          </a:stretch>
        </p:blipFill>
        <p:spPr bwMode="auto">
          <a:xfrm>
            <a:off x="228600" y="1066800"/>
            <a:ext cx="8669867" cy="4876801"/>
          </a:xfrm>
          <a:prstGeom prst="rect">
            <a:avLst/>
          </a:prstGeom>
          <a:noFill/>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p:cNvPicPr>
            <a:picLocks noChangeAspect="1" noChangeArrowheads="1"/>
          </p:cNvPicPr>
          <p:nvPr/>
        </p:nvPicPr>
        <p:blipFill>
          <a:blip r:embed="rId1" cstate="print"/>
          <a:srcRect/>
          <a:stretch>
            <a:fillRect/>
          </a:stretch>
        </p:blipFill>
        <p:spPr bwMode="auto">
          <a:xfrm>
            <a:off x="838200" y="4953000"/>
            <a:ext cx="5486400" cy="914400"/>
          </a:xfrm>
          <a:prstGeom prst="rect">
            <a:avLst/>
          </a:prstGeom>
          <a:noFill/>
          <a:ln w="9525">
            <a:noFill/>
            <a:miter lim="800000"/>
            <a:headEnd/>
            <a:tailEnd/>
          </a:ln>
        </p:spPr>
      </p:pic>
      <p:pic>
        <p:nvPicPr>
          <p:cNvPr id="12291" name="Picture 3"/>
          <p:cNvPicPr>
            <a:picLocks noChangeAspect="1" noChangeArrowheads="1"/>
          </p:cNvPicPr>
          <p:nvPr/>
        </p:nvPicPr>
        <p:blipFill>
          <a:blip r:embed="rId2" cstate="print"/>
          <a:srcRect/>
          <a:stretch>
            <a:fillRect/>
          </a:stretch>
        </p:blipFill>
        <p:spPr bwMode="auto">
          <a:xfrm>
            <a:off x="6019800" y="2438400"/>
            <a:ext cx="2609850" cy="2562225"/>
          </a:xfrm>
          <a:prstGeom prst="rect">
            <a:avLst/>
          </a:prstGeom>
          <a:noFill/>
          <a:ln w="9525">
            <a:noFill/>
            <a:miter lim="800000"/>
            <a:headEnd/>
            <a:tailEnd/>
          </a:ln>
        </p:spPr>
      </p:pic>
      <p:pic>
        <p:nvPicPr>
          <p:cNvPr id="12293" name="Picture 5"/>
          <p:cNvPicPr>
            <a:picLocks noChangeAspect="1" noChangeArrowheads="1"/>
          </p:cNvPicPr>
          <p:nvPr/>
        </p:nvPicPr>
        <p:blipFill>
          <a:blip r:embed="rId3" cstate="print"/>
          <a:srcRect/>
          <a:stretch>
            <a:fillRect/>
          </a:stretch>
        </p:blipFill>
        <p:spPr bwMode="auto">
          <a:xfrm>
            <a:off x="304800" y="914400"/>
            <a:ext cx="8610600" cy="1295400"/>
          </a:xfrm>
          <a:prstGeom prst="rect">
            <a:avLst/>
          </a:prstGeom>
          <a:noFill/>
          <a:ln w="9525">
            <a:noFill/>
            <a:miter lim="800000"/>
            <a:headEnd/>
            <a:tailEnd/>
          </a:ln>
        </p:spPr>
      </p:pic>
      <p:sp>
        <p:nvSpPr>
          <p:cNvPr id="5" name="TextBox 4"/>
          <p:cNvSpPr txBox="1"/>
          <p:nvPr/>
        </p:nvSpPr>
        <p:spPr>
          <a:xfrm>
            <a:off x="3276600" y="152400"/>
            <a:ext cx="2727734" cy="523220"/>
          </a:xfrm>
          <a:prstGeom prst="rect">
            <a:avLst/>
          </a:prstGeom>
          <a:noFill/>
        </p:spPr>
        <p:txBody>
          <a:bodyPr wrap="none" rtlCol="0">
            <a:spAutoFit/>
          </a:bodyPr>
          <a:lstStyle/>
          <a:p>
            <a:r>
              <a:rPr lang="en-US" sz="2800" dirty="0">
                <a:solidFill>
                  <a:srgbClr val="FF0000"/>
                </a:solidFill>
              </a:rPr>
              <a:t>Zener Diode Type</a:t>
            </a:r>
            <a:endParaRPr lang="en-US" sz="2800" dirty="0">
              <a:solidFill>
                <a:srgbClr val="FF0000"/>
              </a:solidFill>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0" name="Picture 2" descr="Flexible sensors bring new benefits for temperature measurement -  Electronic Products"/>
          <p:cNvPicPr>
            <a:picLocks noChangeAspect="1" noChangeArrowheads="1"/>
          </p:cNvPicPr>
          <p:nvPr/>
        </p:nvPicPr>
        <p:blipFill>
          <a:blip r:embed="rId1" cstate="print"/>
          <a:srcRect/>
          <a:stretch>
            <a:fillRect/>
          </a:stretch>
        </p:blipFill>
        <p:spPr bwMode="auto">
          <a:xfrm>
            <a:off x="228600" y="990600"/>
            <a:ext cx="8686799" cy="5334000"/>
          </a:xfrm>
          <a:prstGeom prst="rect">
            <a:avLst/>
          </a:prstGeom>
          <a:noFill/>
        </p:spPr>
      </p:pic>
      <p:sp>
        <p:nvSpPr>
          <p:cNvPr id="3" name="TextBox 2"/>
          <p:cNvSpPr txBox="1"/>
          <p:nvPr/>
        </p:nvSpPr>
        <p:spPr>
          <a:xfrm>
            <a:off x="533400" y="228600"/>
            <a:ext cx="7511159" cy="584775"/>
          </a:xfrm>
          <a:prstGeom prst="rect">
            <a:avLst/>
          </a:prstGeom>
          <a:noFill/>
        </p:spPr>
        <p:txBody>
          <a:bodyPr wrap="none" rtlCol="0">
            <a:spAutoFit/>
          </a:bodyPr>
          <a:lstStyle/>
          <a:p>
            <a:r>
              <a:rPr lang="en-US" sz="3200" dirty="0">
                <a:solidFill>
                  <a:srgbClr val="FF0000"/>
                </a:solidFill>
              </a:rPr>
              <a:t>Comparisons RTD/</a:t>
            </a:r>
            <a:r>
              <a:rPr lang="en-US" sz="3200" dirty="0" err="1">
                <a:solidFill>
                  <a:srgbClr val="FF0000"/>
                </a:solidFill>
              </a:rPr>
              <a:t>Thermistor</a:t>
            </a:r>
            <a:r>
              <a:rPr lang="en-US" sz="3200" dirty="0">
                <a:solidFill>
                  <a:srgbClr val="FF0000"/>
                </a:solidFill>
              </a:rPr>
              <a:t>/TC/IC sensors</a:t>
            </a:r>
            <a:endParaRPr lang="en-US" dirty="0">
              <a:solidFill>
                <a:srgbClr val="FF0000"/>
              </a:solidFill>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a:buNone/>
            </a:pPr>
            <a:endParaRPr lang="en-US" dirty="0"/>
          </a:p>
          <a:p>
            <a:pPr>
              <a:buNone/>
            </a:pPr>
            <a:endParaRPr lang="en-US" dirty="0"/>
          </a:p>
          <a:p>
            <a:pPr>
              <a:buNone/>
            </a:pPr>
            <a:r>
              <a:rPr lang="en-US" sz="3600" dirty="0">
                <a:solidFill>
                  <a:srgbClr val="FF0000"/>
                </a:solidFill>
              </a:rPr>
              <a:t>Numerical on Temperature Measurement</a:t>
            </a:r>
            <a:endParaRPr lang="en-US" sz="3600" dirty="0">
              <a:solidFill>
                <a:srgbClr val="FF0000"/>
              </a:solidFill>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66700" y="1351508"/>
            <a:ext cx="8610600" cy="4154984"/>
          </a:xfrm>
          <a:prstGeom prst="rect">
            <a:avLst/>
          </a:prstGeom>
          <a:noFill/>
        </p:spPr>
        <p:txBody>
          <a:bodyPr wrap="square" rtlCol="0">
            <a:spAutoFit/>
          </a:bodyPr>
          <a:lstStyle/>
          <a:p>
            <a:pPr algn="just">
              <a:lnSpc>
                <a:spcPct val="150000"/>
              </a:lnSpc>
            </a:pPr>
            <a:r>
              <a:rPr lang="en-US" sz="2400" dirty="0"/>
              <a:t>1.For a certain thermistor β = 3100 K and its resistance at 20°C is known to be 1050 Ω. The </a:t>
            </a:r>
            <a:r>
              <a:rPr lang="en-US" sz="2400" dirty="0" err="1"/>
              <a:t>thermistor</a:t>
            </a:r>
            <a:r>
              <a:rPr lang="en-US" sz="2400" dirty="0"/>
              <a:t> is used for temperature measurement and the resistance measured is 2300 Ω. Find the measured temperature.Temperture in kelvin </a:t>
            </a:r>
            <a:endParaRPr lang="en-US" sz="2400" dirty="0"/>
          </a:p>
          <a:p>
            <a:pPr algn="just">
              <a:lnSpc>
                <a:spcPct val="150000"/>
              </a:lnSpc>
            </a:pPr>
            <a:endParaRPr lang="en-US" sz="2400" dirty="0"/>
          </a:p>
          <a:p>
            <a:pPr algn="just">
              <a:lnSpc>
                <a:spcPct val="150000"/>
              </a:lnSpc>
            </a:pPr>
            <a:r>
              <a:rPr lang="en-US" sz="2400" dirty="0">
                <a:solidFill>
                  <a:srgbClr val="FF0000"/>
                </a:solidFill>
              </a:rPr>
              <a:t>Ans: T=272.8 K=0c </a:t>
            </a:r>
            <a:endParaRPr lang="en-US" sz="2400" dirty="0">
              <a:solidFill>
                <a:srgbClr val="FF0000"/>
              </a:solidFill>
            </a:endParaRPr>
          </a:p>
          <a:p>
            <a:pPr algn="just"/>
            <a:endParaRPr lang="en-US" sz="2400" b="1" dirty="0"/>
          </a:p>
          <a:p>
            <a:pPr algn="just"/>
            <a:endParaRPr lang="en-US" sz="2400" b="1" dirty="0"/>
          </a:p>
        </p:txBody>
      </p:sp>
      <p:sp>
        <p:nvSpPr>
          <p:cNvPr id="5" name="TextBox 4"/>
          <p:cNvSpPr txBox="1"/>
          <p:nvPr/>
        </p:nvSpPr>
        <p:spPr>
          <a:xfrm>
            <a:off x="2895600" y="376535"/>
            <a:ext cx="2019464" cy="584775"/>
          </a:xfrm>
          <a:prstGeom prst="rect">
            <a:avLst/>
          </a:prstGeom>
          <a:noFill/>
        </p:spPr>
        <p:txBody>
          <a:bodyPr wrap="none" rtlCol="0">
            <a:spAutoFit/>
          </a:bodyPr>
          <a:lstStyle/>
          <a:p>
            <a:r>
              <a:rPr lang="en-US" sz="3200" dirty="0">
                <a:solidFill>
                  <a:srgbClr val="FF0000"/>
                </a:solidFill>
              </a:rPr>
              <a:t>Thermistor</a:t>
            </a:r>
            <a:endParaRPr lang="en-US" sz="3200" dirty="0">
              <a:solidFill>
                <a:srgbClr val="FF0000"/>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AutoShape 2" descr="Bonded and Unbonded Strain Gauges – Instrumentation Application"/>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lstStyle/>
          <a:p>
            <a:endParaRPr lang="en-US"/>
          </a:p>
        </p:txBody>
      </p:sp>
      <p:pic>
        <p:nvPicPr>
          <p:cNvPr id="167938" name="Picture 2" descr="STRAIN GAUGE. - ppt download"/>
          <p:cNvPicPr>
            <a:picLocks noChangeAspect="1" noChangeArrowheads="1"/>
          </p:cNvPicPr>
          <p:nvPr/>
        </p:nvPicPr>
        <p:blipFill>
          <a:blip r:embed="rId1" cstate="print"/>
          <a:srcRect/>
          <a:stretch>
            <a:fillRect/>
          </a:stretch>
        </p:blipFill>
        <p:spPr bwMode="auto">
          <a:xfrm>
            <a:off x="228600" y="533400"/>
            <a:ext cx="8610600" cy="5715000"/>
          </a:xfrm>
          <a:prstGeom prst="rect">
            <a:avLst/>
          </a:prstGeom>
          <a:noFill/>
        </p:spPr>
      </p:pic>
      <p:sp>
        <p:nvSpPr>
          <p:cNvPr id="4" name="Rectangle 3"/>
          <p:cNvSpPr/>
          <p:nvPr/>
        </p:nvSpPr>
        <p:spPr>
          <a:xfrm>
            <a:off x="2667000" y="76200"/>
            <a:ext cx="2499595" cy="400110"/>
          </a:xfrm>
          <a:prstGeom prst="rect">
            <a:avLst/>
          </a:prstGeom>
        </p:spPr>
        <p:txBody>
          <a:bodyPr wrap="none">
            <a:spAutoFit/>
          </a:bodyPr>
          <a:lstStyle/>
          <a:p>
            <a:r>
              <a:rPr lang="en-US" sz="2000" b="1" dirty="0" err="1">
                <a:solidFill>
                  <a:srgbClr val="FF0000"/>
                </a:solidFill>
              </a:rPr>
              <a:t>Metalic</a:t>
            </a:r>
            <a:r>
              <a:rPr lang="en-US" sz="2000" b="1" dirty="0">
                <a:solidFill>
                  <a:srgbClr val="FF0000"/>
                </a:solidFill>
              </a:rPr>
              <a:t> Strain Gauges</a:t>
            </a:r>
            <a:endParaRPr lang="en-US" sz="2000" b="1" dirty="0">
              <a:solidFill>
                <a:srgbClr val="FF0000"/>
              </a:solidFill>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762000"/>
            <a:ext cx="8382000" cy="1964512"/>
          </a:xfrm>
          <a:prstGeom prst="rect">
            <a:avLst/>
          </a:prstGeom>
        </p:spPr>
        <p:txBody>
          <a:bodyPr wrap="square">
            <a:spAutoFit/>
          </a:bodyPr>
          <a:lstStyle/>
          <a:p>
            <a:pPr algn="just">
              <a:lnSpc>
                <a:spcPct val="150000"/>
              </a:lnSpc>
            </a:pPr>
            <a:r>
              <a:rPr lang="en-US" sz="2800" dirty="0">
                <a:solidFill>
                  <a:srgbClr val="FF0000"/>
                </a:solidFill>
              </a:rPr>
              <a:t>EX: </a:t>
            </a:r>
            <a:r>
              <a:rPr lang="en-US" sz="2800" dirty="0"/>
              <a:t> A thermistor has R0=2000 Ω at T0=300K, If β=4000k Determine resistance at - 75,-25 0 75, 25 and 100 </a:t>
            </a:r>
            <a:r>
              <a:rPr lang="en-US" sz="2800" dirty="0">
                <a:latin typeface="Times New Roman" panose="02020603050405020304" pitchFamily="18" charset="0"/>
                <a:cs typeface="Times New Roman" panose="02020603050405020304" pitchFamily="18" charset="0"/>
              </a:rPr>
              <a:t>℃</a:t>
            </a:r>
            <a:r>
              <a:rPr lang="en-US" sz="2800" dirty="0"/>
              <a:t> . Also plot response</a:t>
            </a:r>
            <a:endParaRPr lang="en-US" sz="2800" dirty="0"/>
          </a:p>
        </p:txBody>
      </p:sp>
      <p:sp>
        <p:nvSpPr>
          <p:cNvPr id="5" name="Rectangle 4"/>
          <p:cNvSpPr/>
          <p:nvPr/>
        </p:nvSpPr>
        <p:spPr>
          <a:xfrm>
            <a:off x="228600" y="3363237"/>
            <a:ext cx="8382000" cy="2610843"/>
          </a:xfrm>
          <a:prstGeom prst="rect">
            <a:avLst/>
          </a:prstGeom>
        </p:spPr>
        <p:txBody>
          <a:bodyPr wrap="square">
            <a:spAutoFit/>
          </a:bodyPr>
          <a:lstStyle/>
          <a:p>
            <a:pPr algn="just">
              <a:lnSpc>
                <a:spcPct val="150000"/>
              </a:lnSpc>
            </a:pPr>
            <a:r>
              <a:rPr lang="en-GB" sz="2800" dirty="0">
                <a:solidFill>
                  <a:srgbClr val="FF0000"/>
                </a:solidFill>
              </a:rPr>
              <a:t>EX:</a:t>
            </a:r>
            <a:r>
              <a:rPr lang="en-GB" sz="2800" dirty="0"/>
              <a:t>A thermistor has a nominal resistance of 10 kΩ at 25 </a:t>
            </a:r>
            <a:r>
              <a:rPr lang="en-US" sz="2800" dirty="0">
                <a:latin typeface="Times New Roman" panose="02020603050405020304" pitchFamily="18" charset="0"/>
                <a:cs typeface="Times New Roman" panose="02020603050405020304" pitchFamily="18" charset="0"/>
              </a:rPr>
              <a:t>℃</a:t>
            </a:r>
            <a:r>
              <a:rPr lang="en-GB" sz="2800" dirty="0"/>
              <a:t>. To evaluate the </a:t>
            </a:r>
            <a:r>
              <a:rPr lang="en-GB" sz="2800" dirty="0" err="1"/>
              <a:t>thermistor</a:t>
            </a:r>
            <a:r>
              <a:rPr lang="en-GB" sz="2800" dirty="0"/>
              <a:t>, the resistance at 0</a:t>
            </a:r>
            <a:r>
              <a:rPr lang="en-GB" sz="2800" baseline="30000" dirty="0"/>
              <a:t>C</a:t>
            </a:r>
            <a:r>
              <a:rPr lang="en-GB" sz="2800" dirty="0"/>
              <a:t> is measured as 29.49 </a:t>
            </a:r>
            <a:r>
              <a:rPr lang="en-GB" sz="2800" dirty="0" err="1"/>
              <a:t>kΩ</a:t>
            </a:r>
            <a:r>
              <a:rPr lang="en-GB" sz="2800" dirty="0"/>
              <a:t>. Calculate and plot the resistance of the thermistor between  -50 and + 50 </a:t>
            </a:r>
            <a:r>
              <a:rPr lang="en-US" sz="2800" dirty="0">
                <a:latin typeface="Times New Roman" panose="02020603050405020304" pitchFamily="18" charset="0"/>
                <a:cs typeface="Times New Roman" panose="02020603050405020304" pitchFamily="18" charset="0"/>
              </a:rPr>
              <a:t>℃</a:t>
            </a:r>
            <a:endParaRPr lang="en-US" sz="2800" dirty="0"/>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noChangeArrowheads="1"/>
          </p:cNvSpPr>
          <p:nvPr/>
        </p:nvSpPr>
        <p:spPr bwMode="auto">
          <a:xfrm>
            <a:off x="114300" y="889074"/>
            <a:ext cx="8915400" cy="5079852"/>
          </a:xfrm>
          <a:prstGeom prst="rect">
            <a:avLst/>
          </a:prstGeom>
          <a:noFill/>
          <a:ln w="9525">
            <a:noFill/>
            <a:miter lim="800000"/>
          </a:ln>
          <a:effectLst/>
        </p:spPr>
        <p:txBody>
          <a:bodyPr vert="horz" wrap="square" lIns="91440" tIns="45720" rIns="91440" bIns="45720" numCol="1" anchor="ctr" anchorCtr="0" compatLnSpc="1">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just" defTabSz="914400" rtl="0" eaLnBrk="1" fontAlgn="base" latinLnBrk="0" hangingPunct="1">
              <a:lnSpc>
                <a:spcPct val="150000"/>
              </a:lnSpc>
              <a:spcBef>
                <a:spcPct val="0"/>
              </a:spcBef>
              <a:spcAft>
                <a:spcPct val="0"/>
              </a:spcAft>
              <a:buClrTx/>
              <a:buSzTx/>
              <a:buFontTx/>
              <a:buNone/>
            </a:pPr>
            <a:r>
              <a:rPr kumimoji="0" lang="en-US" sz="2800" b="0" i="0" u="none" strike="noStrike" cap="none" normalizeH="0" baseline="0" dirty="0">
                <a:ln>
                  <a:noFill/>
                </a:ln>
                <a:solidFill>
                  <a:srgbClr val="333333"/>
                </a:solidFill>
                <a:effectLst/>
                <a:latin typeface="Calibri" panose="020F0502020204030204" charset="0"/>
                <a:ea typeface="Calibri" panose="020F0502020204030204" charset="0"/>
                <a:cs typeface="Calibri" panose="020F0502020204030204" charset="0"/>
              </a:rPr>
              <a:t>A P</a:t>
            </a:r>
            <a:r>
              <a:rPr kumimoji="0" lang="en-US" sz="2800" b="0" i="0" u="none" strike="noStrike" cap="none" normalizeH="0" baseline="0" dirty="0">
                <a:ln>
                  <a:noFill/>
                </a:ln>
                <a:solidFill>
                  <a:srgbClr val="333333"/>
                </a:solidFill>
                <a:effectLst/>
                <a:latin typeface="+mj-lt"/>
                <a:ea typeface="Calibri" panose="020F0502020204030204" charset="0"/>
                <a:cs typeface="Calibri" panose="020F0502020204030204" charset="0"/>
              </a:rPr>
              <a:t>latinum RTD has resistance of 100 Ω at 25 </a:t>
            </a:r>
            <a:r>
              <a:rPr lang="en-US" sz="2800" dirty="0">
                <a:latin typeface="Times New Roman" panose="02020603050405020304" pitchFamily="18" charset="0"/>
                <a:cs typeface="Times New Roman" panose="02020603050405020304" pitchFamily="18" charset="0"/>
              </a:rPr>
              <a:t>℃</a:t>
            </a:r>
            <a:r>
              <a:rPr kumimoji="0" lang="en-US" sz="2800" b="0" i="0" u="none" strike="noStrike" cap="none" normalizeH="0" baseline="0" dirty="0">
                <a:ln>
                  <a:noFill/>
                </a:ln>
                <a:solidFill>
                  <a:srgbClr val="333333"/>
                </a:solidFill>
                <a:effectLst/>
                <a:latin typeface="+mj-lt"/>
                <a:ea typeface="Calibri" panose="020F0502020204030204" charset="0"/>
                <a:cs typeface="Calibri" panose="020F0502020204030204" charset="0"/>
              </a:rPr>
              <a:t>. Find its resistance at 50 </a:t>
            </a:r>
            <a:r>
              <a:rPr kumimoji="0" lang="en-US" sz="2800" b="0" i="0" u="none" strike="noStrike" cap="none" normalizeH="0" baseline="30000" dirty="0" err="1">
                <a:ln>
                  <a:noFill/>
                </a:ln>
                <a:solidFill>
                  <a:srgbClr val="333333"/>
                </a:solidFill>
                <a:effectLst/>
                <a:latin typeface="+mj-lt"/>
                <a:ea typeface="Calibri" panose="020F0502020204030204" charset="0"/>
                <a:cs typeface="Calibri" panose="020F0502020204030204" charset="0"/>
              </a:rPr>
              <a:t>o</a:t>
            </a:r>
            <a:r>
              <a:rPr kumimoji="0" lang="en-US" sz="2800" b="0" i="0" u="none" strike="noStrike" cap="none" normalizeH="0" baseline="0" dirty="0" err="1">
                <a:ln>
                  <a:noFill/>
                </a:ln>
                <a:solidFill>
                  <a:srgbClr val="333333"/>
                </a:solidFill>
                <a:effectLst/>
                <a:latin typeface="+mj-lt"/>
                <a:ea typeface="Calibri" panose="020F0502020204030204" charset="0"/>
                <a:cs typeface="Calibri" panose="020F0502020204030204" charset="0"/>
              </a:rPr>
              <a:t>C</a:t>
            </a:r>
            <a:r>
              <a:rPr kumimoji="0" lang="en-US" sz="2800" b="0" i="0" u="none" strike="noStrike" cap="none" normalizeH="0" baseline="0" dirty="0">
                <a:ln>
                  <a:noFill/>
                </a:ln>
                <a:solidFill>
                  <a:srgbClr val="333333"/>
                </a:solidFill>
                <a:effectLst/>
                <a:latin typeface="+mj-lt"/>
                <a:ea typeface="Calibri" panose="020F0502020204030204" charset="0"/>
                <a:cs typeface="Calibri" panose="020F0502020204030204" charset="0"/>
              </a:rPr>
              <a:t> the temperature coefficient of platinum is 0.00392Ω/Ω 0 </a:t>
            </a:r>
            <a:r>
              <a:rPr kumimoji="0" lang="en-US" sz="2800" b="0" i="0" u="none" strike="noStrike" cap="none" normalizeH="0" baseline="30000" dirty="0">
                <a:ln>
                  <a:noFill/>
                </a:ln>
                <a:solidFill>
                  <a:srgbClr val="333333"/>
                </a:solidFill>
                <a:effectLst/>
                <a:latin typeface="+mj-lt"/>
                <a:ea typeface="Calibri" panose="020F0502020204030204" charset="0"/>
                <a:cs typeface="Calibri" panose="020F0502020204030204" charset="0"/>
              </a:rPr>
              <a:t>0</a:t>
            </a:r>
            <a:r>
              <a:rPr kumimoji="0" lang="en-US" sz="2800" b="0" i="0" u="none" strike="noStrike" cap="none" normalizeH="0" baseline="0" dirty="0">
                <a:ln>
                  <a:noFill/>
                </a:ln>
                <a:solidFill>
                  <a:srgbClr val="333333"/>
                </a:solidFill>
                <a:effectLst/>
                <a:latin typeface="+mj-lt"/>
                <a:ea typeface="Calibri" panose="020F0502020204030204" charset="0"/>
                <a:cs typeface="Calibri" panose="020F0502020204030204" charset="0"/>
              </a:rPr>
              <a:t>C. If the thermometer has a resistance of 200Ω calculate value of temperature.</a:t>
            </a:r>
            <a:endParaRPr kumimoji="0" lang="en-US" sz="2800" b="0" i="0" u="none" strike="noStrike" cap="none" normalizeH="0" baseline="0" dirty="0">
              <a:ln>
                <a:noFill/>
              </a:ln>
              <a:solidFill>
                <a:srgbClr val="333333"/>
              </a:solidFill>
              <a:effectLst/>
              <a:latin typeface="+mj-lt"/>
              <a:ea typeface="Calibri" panose="020F0502020204030204" charset="0"/>
              <a:cs typeface="Calibri" panose="020F0502020204030204" charset="0"/>
            </a:endParaRPr>
          </a:p>
          <a:p>
            <a:pPr marL="0" marR="0" lvl="0" indent="0" algn="just" defTabSz="914400" rtl="0" eaLnBrk="1" fontAlgn="base" latinLnBrk="0" hangingPunct="1">
              <a:lnSpc>
                <a:spcPct val="150000"/>
              </a:lnSpc>
              <a:spcBef>
                <a:spcPct val="0"/>
              </a:spcBef>
              <a:spcAft>
                <a:spcPct val="0"/>
              </a:spcAft>
              <a:buClrTx/>
              <a:buSzTx/>
              <a:buFontTx/>
              <a:buNone/>
            </a:pPr>
            <a:r>
              <a:rPr lang="en-US" sz="2800" dirty="0">
                <a:solidFill>
                  <a:srgbClr val="FF0000"/>
                </a:solidFill>
                <a:latin typeface="+mj-lt"/>
                <a:ea typeface="Calibri" panose="020F0502020204030204" charset="0"/>
                <a:cs typeface="Calibri" panose="020F0502020204030204" charset="0"/>
              </a:rPr>
              <a:t>Ans: 280 </a:t>
            </a:r>
            <a:r>
              <a:rPr kumimoji="0" lang="en-US" sz="2800" b="0" i="0" u="none" strike="noStrike" cap="none" normalizeH="0" baseline="30000" dirty="0">
                <a:ln>
                  <a:noFill/>
                </a:ln>
                <a:solidFill>
                  <a:srgbClr val="FF0000"/>
                </a:solidFill>
                <a:effectLst/>
                <a:latin typeface="+mj-lt"/>
                <a:ea typeface="Calibri" panose="020F0502020204030204" charset="0"/>
                <a:cs typeface="Calibri" panose="020F0502020204030204" charset="0"/>
              </a:rPr>
              <a:t>O</a:t>
            </a:r>
            <a:r>
              <a:rPr kumimoji="0" lang="en-US" sz="2800" b="0" i="0" u="none" strike="noStrike" cap="none" normalizeH="0" baseline="0" dirty="0">
                <a:ln>
                  <a:noFill/>
                </a:ln>
                <a:solidFill>
                  <a:srgbClr val="FF0000"/>
                </a:solidFill>
                <a:effectLst/>
                <a:latin typeface="+mj-lt"/>
                <a:ea typeface="Calibri" panose="020F0502020204030204" charset="0"/>
                <a:cs typeface="Calibri" panose="020F0502020204030204" charset="0"/>
              </a:rPr>
              <a:t>C</a:t>
            </a:r>
            <a:endParaRPr lang="en-US" sz="2800" dirty="0">
              <a:solidFill>
                <a:srgbClr val="FF0000"/>
              </a:solidFill>
              <a:latin typeface="+mj-lt"/>
              <a:ea typeface="Calibri" panose="020F0502020204030204" charset="0"/>
              <a:cs typeface="Calibri" panose="020F0502020204030204" charset="0"/>
            </a:endParaRPr>
          </a:p>
          <a:p>
            <a:pPr marL="0" marR="0" lvl="0" indent="0" algn="just" defTabSz="914400" rtl="0" eaLnBrk="1" fontAlgn="base" latinLnBrk="0" hangingPunct="1">
              <a:lnSpc>
                <a:spcPct val="100000"/>
              </a:lnSpc>
              <a:spcBef>
                <a:spcPct val="0"/>
              </a:spcBef>
              <a:spcAft>
                <a:spcPct val="0"/>
              </a:spcAft>
              <a:buClrTx/>
              <a:buSzTx/>
              <a:buFontTx/>
              <a:buNone/>
            </a:pPr>
            <a:endParaRPr lang="en-US" dirty="0">
              <a:solidFill>
                <a:srgbClr val="333333"/>
              </a:solidFill>
              <a:latin typeface="Calibri" panose="020F0502020204030204" charset="0"/>
              <a:ea typeface="Calibri" panose="020F0502020204030204" charset="0"/>
              <a:cs typeface="Calibri" panose="020F0502020204030204" charset="0"/>
            </a:endParaRPr>
          </a:p>
          <a:p>
            <a:pPr>
              <a:lnSpc>
                <a:spcPct val="107000"/>
              </a:lnSpc>
              <a:spcAft>
                <a:spcPts val="0"/>
              </a:spcAft>
            </a:pPr>
            <a:r>
              <a:rPr lang="en-IN" b="1" dirty="0">
                <a:solidFill>
                  <a:srgbClr val="333333"/>
                </a:solidFill>
                <a:latin typeface="Arial" panose="020B0604020202020204"/>
                <a:ea typeface="Times New Roman" panose="02020603050405020304"/>
                <a:cs typeface="Times New Roman" panose="02020603050405020304"/>
              </a:rPr>
              <a:t>                </a:t>
            </a:r>
            <a:br>
              <a:rPr lang="en-IN" sz="1200" b="1" dirty="0"/>
            </a:br>
            <a:endParaRPr lang="en-US" sz="1200" dirty="0">
              <a:ea typeface="Calibri" panose="020F0502020204030204"/>
              <a:cs typeface="Times New Roman" panose="02020603050405020304"/>
            </a:endParaRPr>
          </a:p>
          <a:p>
            <a:pPr marL="0" marR="0" lvl="0" indent="0" algn="just" defTabSz="914400" rtl="0" eaLnBrk="1" fontAlgn="base" latinLnBrk="0" hangingPunct="1">
              <a:lnSpc>
                <a:spcPct val="100000"/>
              </a:lnSpc>
              <a:spcBef>
                <a:spcPct val="0"/>
              </a:spcBef>
              <a:spcAft>
                <a:spcPct val="0"/>
              </a:spcAft>
              <a:buClrTx/>
              <a:buSzTx/>
              <a:buFontTx/>
              <a:buNone/>
            </a:pPr>
            <a:endParaRPr lang="en-US" dirty="0">
              <a:solidFill>
                <a:srgbClr val="333333"/>
              </a:solidFill>
              <a:latin typeface="Calibri" panose="020F0502020204030204" charset="0"/>
              <a:ea typeface="Calibri" panose="020F0502020204030204" charset="0"/>
              <a:cs typeface="Calibri" panose="020F0502020204030204" charset="0"/>
            </a:endParaRPr>
          </a:p>
          <a:p>
            <a:pPr marL="0" marR="0" lvl="0" indent="0" algn="just" defTabSz="914400" rtl="0" eaLnBrk="1" fontAlgn="base" latinLnBrk="0" hangingPunct="1">
              <a:lnSpc>
                <a:spcPct val="100000"/>
              </a:lnSpc>
              <a:spcBef>
                <a:spcPct val="0"/>
              </a:spcBef>
              <a:spcAft>
                <a:spcPct val="0"/>
              </a:spcAft>
              <a:buClrTx/>
              <a:buSzTx/>
              <a:buFontTx/>
              <a:buNone/>
            </a:pPr>
            <a:r>
              <a:rPr kumimoji="0" lang="en-US" b="0" i="0" u="none" strike="noStrike" cap="none" normalizeH="0" baseline="0" dirty="0">
                <a:ln>
                  <a:noFill/>
                </a:ln>
                <a:solidFill>
                  <a:srgbClr val="333333"/>
                </a:solidFill>
                <a:effectLst/>
                <a:latin typeface="Calibri" panose="020F0502020204030204" charset="0"/>
                <a:ea typeface="Calibri" panose="020F0502020204030204" charset="0"/>
                <a:cs typeface="Calibri" panose="020F0502020204030204" charset="0"/>
              </a:rPr>
              <a:t> </a:t>
            </a:r>
            <a:endParaRPr kumimoji="0" lang="en-US" b="0" i="0" u="none" strike="noStrike" cap="none" normalizeH="0" baseline="0" dirty="0">
              <a:ln>
                <a:noFill/>
              </a:ln>
              <a:solidFill>
                <a:srgbClr val="333333"/>
              </a:solidFill>
              <a:effectLst/>
              <a:latin typeface="Calibri" panose="020F0502020204030204" charset="0"/>
              <a:ea typeface="Calibri" panose="020F0502020204030204" charset="0"/>
              <a:cs typeface="Calibri" panose="020F0502020204030204" charset="0"/>
            </a:endParaRPr>
          </a:p>
          <a:p>
            <a:pPr marL="0" marR="0" lvl="0" indent="0" algn="just" defTabSz="914400" rtl="0" eaLnBrk="1" fontAlgn="base" latinLnBrk="0" hangingPunct="1">
              <a:lnSpc>
                <a:spcPct val="100000"/>
              </a:lnSpc>
              <a:spcBef>
                <a:spcPct val="0"/>
              </a:spcBef>
              <a:spcAft>
                <a:spcPct val="0"/>
              </a:spcAft>
              <a:buClrTx/>
              <a:buSzTx/>
              <a:buFontTx/>
              <a:buNone/>
            </a:pPr>
            <a:endParaRPr kumimoji="0" lang="en-US" sz="2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p:txBody>
      </p:sp>
      <p:sp>
        <p:nvSpPr>
          <p:cNvPr id="6" name="TextBox 5"/>
          <p:cNvSpPr txBox="1"/>
          <p:nvPr/>
        </p:nvSpPr>
        <p:spPr>
          <a:xfrm>
            <a:off x="1600200" y="152400"/>
            <a:ext cx="4674092" cy="584775"/>
          </a:xfrm>
          <a:prstGeom prst="rect">
            <a:avLst/>
          </a:prstGeom>
          <a:noFill/>
        </p:spPr>
        <p:txBody>
          <a:bodyPr wrap="square">
            <a:spAutoFit/>
          </a:bodyPr>
          <a:lstStyle/>
          <a:p>
            <a:pPr algn="ctr"/>
            <a:r>
              <a:rPr kumimoji="0" lang="en-US" sz="3200" b="0" i="0" u="none" strike="noStrike" cap="none" normalizeH="0" baseline="0" dirty="0">
                <a:ln>
                  <a:noFill/>
                </a:ln>
                <a:solidFill>
                  <a:srgbClr val="FF0000"/>
                </a:solidFill>
                <a:effectLst/>
                <a:latin typeface="+mj-lt"/>
                <a:ea typeface="Calibri" panose="020F0502020204030204" charset="0"/>
                <a:cs typeface="Calibri" panose="020F0502020204030204" charset="0"/>
              </a:rPr>
              <a:t>RTD</a:t>
            </a:r>
            <a:endParaRPr lang="en-IN" sz="3200" dirty="0">
              <a:solidFill>
                <a:srgbClr val="FF0000"/>
              </a:solidFill>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1" cstate="print"/>
          <a:srcRect/>
          <a:stretch>
            <a:fillRect/>
          </a:stretch>
        </p:blipFill>
        <p:spPr bwMode="auto">
          <a:xfrm>
            <a:off x="152400" y="762000"/>
            <a:ext cx="8610600" cy="4114800"/>
          </a:xfrm>
          <a:prstGeom prst="rect">
            <a:avLst/>
          </a:prstGeom>
          <a:noFill/>
          <a:ln w="9525">
            <a:noFill/>
            <a:miter lim="800000"/>
            <a:headEnd/>
            <a:tailEnd/>
          </a:ln>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1" cstate="print"/>
          <a:srcRect/>
          <a:stretch>
            <a:fillRect/>
          </a:stretch>
        </p:blipFill>
        <p:spPr bwMode="auto">
          <a:xfrm>
            <a:off x="342900" y="1219200"/>
            <a:ext cx="8496300" cy="4038600"/>
          </a:xfrm>
          <a:prstGeom prst="rect">
            <a:avLst/>
          </a:prstGeom>
          <a:noFill/>
          <a:ln w="9525">
            <a:noFill/>
            <a:miter lim="800000"/>
            <a:headEnd/>
            <a:tailEnd/>
          </a:ln>
        </p:spPr>
      </p:pic>
      <p:sp>
        <p:nvSpPr>
          <p:cNvPr id="5" name="TextBox 4"/>
          <p:cNvSpPr txBox="1"/>
          <p:nvPr/>
        </p:nvSpPr>
        <p:spPr>
          <a:xfrm>
            <a:off x="1902862" y="533400"/>
            <a:ext cx="3284041" cy="461665"/>
          </a:xfrm>
          <a:prstGeom prst="rect">
            <a:avLst/>
          </a:prstGeom>
          <a:noFill/>
        </p:spPr>
        <p:txBody>
          <a:bodyPr wrap="none" rtlCol="0">
            <a:spAutoFit/>
          </a:bodyPr>
          <a:lstStyle/>
          <a:p>
            <a:r>
              <a:rPr lang="en-US" sz="2400" dirty="0">
                <a:solidFill>
                  <a:srgbClr val="FF0000"/>
                </a:solidFill>
              </a:rPr>
              <a:t>Bimetallic  Thermometer</a:t>
            </a:r>
            <a:endParaRPr lang="en-US" sz="2400" dirty="0">
              <a:solidFill>
                <a:srgbClr val="FF0000"/>
              </a:solidFill>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1" cstate="print"/>
          <a:srcRect/>
          <a:stretch>
            <a:fillRect/>
          </a:stretch>
        </p:blipFill>
        <p:spPr bwMode="auto">
          <a:xfrm>
            <a:off x="342900" y="2148271"/>
            <a:ext cx="8458200" cy="2957129"/>
          </a:xfrm>
          <a:prstGeom prst="rect">
            <a:avLst/>
          </a:prstGeom>
          <a:noFill/>
          <a:ln w="9525">
            <a:noFill/>
            <a:miter lim="800000"/>
            <a:headEnd/>
            <a:tailEnd/>
          </a:ln>
        </p:spPr>
      </p:pic>
      <p:sp>
        <p:nvSpPr>
          <p:cNvPr id="5" name="TextBox 4"/>
          <p:cNvSpPr txBox="1"/>
          <p:nvPr/>
        </p:nvSpPr>
        <p:spPr>
          <a:xfrm>
            <a:off x="1219200" y="1280729"/>
            <a:ext cx="1700594" cy="400110"/>
          </a:xfrm>
          <a:prstGeom prst="rect">
            <a:avLst/>
          </a:prstGeom>
          <a:noFill/>
        </p:spPr>
        <p:txBody>
          <a:bodyPr wrap="none" rtlCol="0">
            <a:spAutoFit/>
          </a:bodyPr>
          <a:lstStyle/>
          <a:p>
            <a:r>
              <a:rPr lang="en-US" sz="2000" dirty="0">
                <a:solidFill>
                  <a:srgbClr val="FF0000"/>
                </a:solidFill>
              </a:rPr>
              <a:t>Thermocouple</a:t>
            </a:r>
            <a:endParaRPr lang="en-US" dirty="0">
              <a:solidFill>
                <a:srgbClr val="FF0000"/>
              </a:solidFill>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685800"/>
            <a:ext cx="8229600" cy="4525963"/>
          </a:xfrm>
        </p:spPr>
        <p:txBody>
          <a:bodyPr>
            <a:normAutofit/>
          </a:bodyPr>
          <a:lstStyle/>
          <a:p>
            <a:pPr marL="0" indent="0" algn="ctr">
              <a:buNone/>
            </a:pPr>
            <a:endParaRPr lang="en-US" sz="7200" dirty="0">
              <a:solidFill>
                <a:srgbClr val="C00000"/>
              </a:solidFill>
              <a:latin typeface="Algerian" panose="04020705040A02060702" pitchFamily="82" charset="0"/>
            </a:endParaRPr>
          </a:p>
          <a:p>
            <a:pPr marL="0" indent="0" algn="ctr">
              <a:buNone/>
            </a:pPr>
            <a:r>
              <a:rPr lang="en-US" sz="7200" dirty="0">
                <a:solidFill>
                  <a:srgbClr val="C00000"/>
                </a:solidFill>
                <a:latin typeface="Algerian" panose="04020705040A02060702" pitchFamily="82" charset="0"/>
              </a:rPr>
              <a:t>THANK YOU</a:t>
            </a:r>
            <a:endParaRPr lang="en-IN" sz="7200" dirty="0">
              <a:solidFill>
                <a:srgbClr val="C00000"/>
              </a:solidFill>
              <a:latin typeface="Algerian" panose="04020705040A02060702" pitchFamily="82"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AutoShape 2" descr="Bonded and Unbonded Strain Gauges – Instrumentation Application"/>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lstStyle/>
          <a:p>
            <a:endParaRPr lang="en-US"/>
          </a:p>
        </p:txBody>
      </p:sp>
      <p:pic>
        <p:nvPicPr>
          <p:cNvPr id="166914" name="Picture 2" descr="STRAIN GAUGE. - ppt download"/>
          <p:cNvPicPr>
            <a:picLocks noChangeAspect="1" noChangeArrowheads="1"/>
          </p:cNvPicPr>
          <p:nvPr/>
        </p:nvPicPr>
        <p:blipFill>
          <a:blip r:embed="rId1" cstate="print"/>
          <a:srcRect/>
          <a:stretch>
            <a:fillRect/>
          </a:stretch>
        </p:blipFill>
        <p:spPr bwMode="auto">
          <a:xfrm>
            <a:off x="-1" y="160338"/>
            <a:ext cx="8988425" cy="6621462"/>
          </a:xfrm>
          <a:prstGeom prst="rect">
            <a:avLst/>
          </a:prstGeom>
          <a:noFill/>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12630</Words>
  <Application>WPS Presentation</Application>
  <PresentationFormat>On-screen Show (4:3)</PresentationFormat>
  <Paragraphs>317</Paragraphs>
  <Slides>85</Slides>
  <Notes>0</Notes>
  <HiddenSlides>0</HiddenSlides>
  <MMClips>0</MMClips>
  <ScaleCrop>false</ScaleCrop>
  <HeadingPairs>
    <vt:vector size="6" baseType="variant">
      <vt:variant>
        <vt:lpstr>已用的字体</vt:lpstr>
      </vt:variant>
      <vt:variant>
        <vt:i4>17</vt:i4>
      </vt:variant>
      <vt:variant>
        <vt:lpstr>主题</vt:lpstr>
      </vt:variant>
      <vt:variant>
        <vt:i4>1</vt:i4>
      </vt:variant>
      <vt:variant>
        <vt:lpstr>幻灯片标题</vt:lpstr>
      </vt:variant>
      <vt:variant>
        <vt:i4>85</vt:i4>
      </vt:variant>
    </vt:vector>
  </HeadingPairs>
  <TitlesOfParts>
    <vt:vector size="103" baseType="lpstr">
      <vt:lpstr>Arial</vt:lpstr>
      <vt:lpstr>SimSun</vt:lpstr>
      <vt:lpstr>Wingdings</vt:lpstr>
      <vt:lpstr>Arial Rounded MT Bold</vt:lpstr>
      <vt:lpstr>Aparajita</vt:lpstr>
      <vt:lpstr>Nirmala UI</vt:lpstr>
      <vt:lpstr>Söhne</vt:lpstr>
      <vt:lpstr>Segoe Print</vt:lpstr>
      <vt:lpstr>Cambria Math</vt:lpstr>
      <vt:lpstr>Calibri</vt:lpstr>
      <vt:lpstr>Microsoft YaHei</vt:lpstr>
      <vt:lpstr>Arial Unicode MS</vt:lpstr>
      <vt:lpstr>Times New Roman</vt:lpstr>
      <vt:lpstr>Arial</vt:lpstr>
      <vt:lpstr>Times New Roman</vt:lpstr>
      <vt:lpstr>Calibri</vt:lpstr>
      <vt:lpstr>Algerian</vt:lpstr>
      <vt:lpstr>Office Theme</vt:lpstr>
      <vt:lpstr>Sensors and Automation (Interdisciplinary Foundation Course–II) Theory Session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SENSORS AND AUTOMATION</dc:title>
  <dc:creator>Admin</dc:creator>
  <cp:lastModifiedBy>manka</cp:lastModifiedBy>
  <cp:revision>599</cp:revision>
  <dcterms:created xsi:type="dcterms:W3CDTF">2006-08-16T00:00:00Z</dcterms:created>
  <dcterms:modified xsi:type="dcterms:W3CDTF">2023-03-31T15:09:03Z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B72E1AD0575244A49FCCB2E5B38BE042</vt:lpwstr>
  </property>
  <property fmtid="{D5CDD505-2E9C-101B-9397-08002B2CF9AE}" pid="3" name="KSOProductBuildVer">
    <vt:lpwstr>1033-11.2.0.11513</vt:lpwstr>
  </property>
</Properties>
</file>